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lvl1pPr>
    <a:lvl2pPr marL="0" marR="0" indent="45720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lvl2pPr>
    <a:lvl3pPr marL="0" marR="0" indent="91440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lvl3pPr>
    <a:lvl4pPr marL="0" marR="0" indent="137160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lvl4pPr>
    <a:lvl5pPr marL="0" marR="0" indent="182880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lvl5pPr>
    <a:lvl6pPr marL="0" marR="0" indent="228600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lvl6pPr>
    <a:lvl7pPr marL="0" marR="0" indent="274320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lvl7pPr>
    <a:lvl8pPr marL="0" marR="0" indent="320040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lvl8pPr>
    <a:lvl9pPr marL="0" marR="0" indent="365760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firstRow>
  </a:tblStyle>
  <a:tblStyle styleId="{C7B018BB-80A7-4F77-B60F-C8B233D01FF8}" styleName="">
    <a:tblBg/>
    <a:wholeTbl>
      <a:tcTxStyle b="off" i="off">
        <a:font>
          <a:latin typeface="Graphik"/>
          <a:ea typeface="Graphik"/>
          <a:cs typeface="Graphik"/>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firstCol>
    <a:lastRow>
      <a:tcTxStyle b="off" i="off">
        <a:font>
          <a:latin typeface="Graphik"/>
          <a:ea typeface="Graphik"/>
          <a:cs typeface="Graphik"/>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chemeClr val="accent2">
              <a:hueOff val="-357243"/>
              <a:satOff val="7293"/>
              <a:lumOff val="8906"/>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chemeClr val="accent3">
              <a:satOff val="1412"/>
              <a:lumOff val="16412"/>
            </a:schemeClr>
          </a:solidFill>
        </a:fill>
      </a:tcStyle>
    </a:firstCol>
    <a:lastRow>
      <a:tcTxStyle b="off" i="off">
        <a:font>
          <a:latin typeface="Graphik"/>
          <a:ea typeface="Graphik"/>
          <a:cs typeface="Graphik"/>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chemeClr val="accent3">
                  <a:satOff val="1412"/>
                  <a:lumOff val="16412"/>
                </a:schemeClr>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6E937E"/>
          </a:solidFill>
        </a:fill>
      </a:tcStyle>
    </a:firstRow>
  </a:tblStyle>
  <a:tblStyle styleId="{CF821DB8-F4EB-4A41-A1BA-3FCAFE7338EE}" styleName="">
    <a:tblBg/>
    <a:wholeTbl>
      <a:tcTxStyle b="off" i="off">
        <a:font>
          <a:latin typeface="Graphik"/>
          <a:ea typeface="Graphik"/>
          <a:cs typeface="Graphik"/>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AF7E9"/>
          </a:solidFill>
        </a:fill>
      </a:tcStyle>
    </a:wholeTbl>
    <a:band2H>
      <a:tcTxStyle b="def" i="def"/>
      <a:tcStyle>
        <a:tcBdr/>
        <a:fill>
          <a:solidFill>
            <a:srgbClr val="FFF171"/>
          </a:solidFill>
        </a:fill>
      </a:tcStyle>
    </a:band2H>
    <a:firstCol>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A51B"/>
          </a:solidFill>
        </a:fill>
      </a:tcStyle>
    </a:firstCol>
    <a:lastRow>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E1A84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chemeClr val="accent4">
              <a:hueOff val="103425"/>
              <a:satOff val="-7243"/>
              <a:lumOff val="9921"/>
            </a:schemeClr>
          </a:solidFill>
        </a:fill>
      </a:tcStyle>
    </a:firstRow>
  </a:tblStyle>
  <a:tblStyle styleId="{33BA23B1-9221-436E-865A-0063620EA4FD}" styleName="">
    <a:tblBg/>
    <a:wholeTbl>
      <a:tcTxStyle b="off" i="off">
        <a:font>
          <a:latin typeface="Graphik"/>
          <a:ea typeface="Graphik"/>
          <a:cs typeface="Graphik"/>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wholeTbl>
    <a:band2H>
      <a:tcTxStyle b="def" i="def"/>
      <a:tcStyle>
        <a:tcBdr/>
        <a:fill>
          <a:solidFill>
            <a:schemeClr val="accent5"/>
          </a:solidFill>
        </a:fill>
      </a:tcStyle>
    </a:band2H>
    <a:firstCol>
      <a:tcTxStyle b="on" i="off">
        <a:font>
          <a:latin typeface="Graphik Semibold"/>
          <a:ea typeface="Graphik Semibold"/>
          <a:cs typeface="Graphik Semibold"/>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chemeClr val="accent5">
              <a:lumOff val="-14283"/>
            </a:schemeClr>
          </a:solidFill>
        </a:fill>
      </a:tcStyle>
    </a:firstCol>
    <a:lastRow>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chemeClr val="accent5">
                  <a:lumOff val="-14283"/>
                </a:schemeClr>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chemeClr val="accent5">
              <a:satOff val="-6299"/>
              <a:lumOff val="-32309"/>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wholeTbl>
    <a:band2H>
      <a:tcTxStyle b="def" i="def"/>
      <a:tcStyle>
        <a:tcBdr/>
        <a:fill>
          <a:solidFill>
            <a:srgbClr val="EDEEEE"/>
          </a:solidFill>
        </a:fill>
      </a:tcStyle>
    </a:band2H>
    <a:firstCol>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87" name="Shape 287"/>
          <p:cNvSpPr/>
          <p:nvPr>
            <p:ph type="sldImg"/>
          </p:nvPr>
        </p:nvSpPr>
        <p:spPr>
          <a:xfrm>
            <a:off x="1143000" y="685800"/>
            <a:ext cx="4572000" cy="3429000"/>
          </a:xfrm>
          <a:prstGeom prst="rect">
            <a:avLst/>
          </a:prstGeom>
        </p:spPr>
        <p:txBody>
          <a:bodyPr/>
          <a:lstStyle/>
          <a:p>
            <a:pPr/>
          </a:p>
        </p:txBody>
      </p:sp>
      <p:sp>
        <p:nvSpPr>
          <p:cNvPr id="288" name="Shape 2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ítulo">
    <p:spTree>
      <p:nvGrpSpPr>
        <p:cNvPr id="1" name=""/>
        <p:cNvGrpSpPr/>
        <p:nvPr/>
      </p:nvGrpSpPr>
      <p:grpSpPr>
        <a:xfrm>
          <a:off x="0" y="0"/>
          <a:ext cx="0" cy="0"/>
          <a:chOff x="0" y="0"/>
          <a:chExt cx="0" cy="0"/>
        </a:xfrm>
      </p:grpSpPr>
      <p:sp>
        <p:nvSpPr>
          <p:cNvPr id="18" name="EMJMD in Nuclear Physics"/>
          <p:cNvSpPr/>
          <p:nvPr/>
        </p:nvSpPr>
        <p:spPr>
          <a:xfrm>
            <a:off x="-313895" y="9283940"/>
            <a:ext cx="13632590" cy="482271"/>
          </a:xfrm>
          <a:prstGeom prst="rect">
            <a:avLst/>
          </a:prstGeom>
          <a:solidFill>
            <a:srgbClr val="31007A"/>
          </a:solidFill>
          <a:ln w="3175">
            <a:miter lim="400000"/>
          </a:ln>
          <a:extLst>
            <a:ext uri="{C572A759-6A51-4108-AA02-DFA0A04FC94B}">
              <ma14:wrappingTextBoxFlag xmlns:ma14="http://schemas.microsoft.com/office/mac/drawingml/2011/main" val="1"/>
            </a:ext>
          </a:extLst>
        </p:spPr>
        <p:txBody>
          <a:bodyPr lIns="15240" tIns="15240" rIns="15240" bIns="15240" anchor="ctr"/>
          <a:lstStyle>
            <a:lvl1pPr algn="ctr" defTabSz="587022">
              <a:spcBef>
                <a:spcPts val="0"/>
              </a:spcBef>
              <a:defRPr b="1" sz="1800">
                <a:solidFill>
                  <a:srgbClr val="FFFFFF"/>
                </a:solidFill>
                <a:latin typeface="Arial"/>
                <a:ea typeface="Arial"/>
                <a:cs typeface="Arial"/>
                <a:sym typeface="Arial"/>
              </a:defRPr>
            </a:lvl1pPr>
          </a:lstStyle>
          <a:p>
            <a:pPr/>
            <a:r>
              <a:t>EMJMD in Nuclear Physics </a:t>
            </a:r>
          </a:p>
        </p:txBody>
      </p:sp>
      <p:pic>
        <p:nvPicPr>
          <p:cNvPr id="19" name="video pegado.png" descr="video pegado.png"/>
          <p:cNvPicPr>
            <a:picLocks noChangeAspect="1"/>
          </p:cNvPicPr>
          <p:nvPr/>
        </p:nvPicPr>
        <p:blipFill>
          <a:blip r:embed="rId2">
            <a:extLst/>
          </a:blip>
          <a:srcRect l="0" t="0" r="0" b="0"/>
          <a:stretch>
            <a:fillRect/>
          </a:stretch>
        </p:blipFill>
        <p:spPr>
          <a:xfrm>
            <a:off x="529166" y="9305206"/>
            <a:ext cx="2792541" cy="503418"/>
          </a:xfrm>
          <a:prstGeom prst="rect">
            <a:avLst/>
          </a:prstGeom>
          <a:ln w="3175">
            <a:miter lim="400000"/>
          </a:ln>
        </p:spPr>
      </p:pic>
      <p:sp>
        <p:nvSpPr>
          <p:cNvPr id="20" name="Número de diapositiva"/>
          <p:cNvSpPr txBox="1"/>
          <p:nvPr>
            <p:ph type="sldNum" sz="quarter" idx="2"/>
          </p:nvPr>
        </p:nvSpPr>
        <p:spPr>
          <a:xfrm>
            <a:off x="12580451" y="9364864"/>
            <a:ext cx="276353" cy="320422"/>
          </a:xfrm>
          <a:prstGeom prst="rect">
            <a:avLst/>
          </a:prstGeom>
        </p:spPr>
        <p:txBody>
          <a:bodyPr lIns="15240" tIns="15240" rIns="15240" bIns="15240" anchor="b">
            <a:spAutoFit/>
          </a:bodyPr>
          <a:lstStyle>
            <a:lvl1pPr defTabSz="415431">
              <a:defRPr sz="1700">
                <a:latin typeface="Graphik"/>
                <a:ea typeface="Graphik"/>
                <a:cs typeface="Graphik"/>
                <a:sym typeface="Graphik"/>
              </a:defRPr>
            </a:lvl1pPr>
          </a:lstStyle>
          <a:p>
            <a:pPr/>
            <a:fld id="{86CB4B4D-7CA3-9044-876B-883B54F8677D}" type="slidenum"/>
          </a:p>
        </p:txBody>
      </p:sp>
      <p:sp>
        <p:nvSpPr>
          <p:cNvPr id="21" name="July 2024"/>
          <p:cNvSpPr txBox="1"/>
          <p:nvPr/>
        </p:nvSpPr>
        <p:spPr>
          <a:xfrm>
            <a:off x="10091496" y="9380224"/>
            <a:ext cx="1085275" cy="289703"/>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587022">
              <a:spcBef>
                <a:spcPts val="0"/>
              </a:spcBef>
              <a:defRPr sz="1800">
                <a:solidFill>
                  <a:srgbClr val="FFFFFF"/>
                </a:solidFill>
                <a:latin typeface="Arial"/>
                <a:ea typeface="Arial"/>
                <a:cs typeface="Arial"/>
                <a:sym typeface="Arial"/>
              </a:defRPr>
            </a:lvl1pPr>
          </a:lstStyle>
          <a:p>
            <a:pPr/>
            <a:r>
              <a:t>July 2024 </a:t>
            </a:r>
          </a:p>
        </p:txBody>
      </p:sp>
      <p:sp>
        <p:nvSpPr>
          <p:cNvPr id="22" name="Google Shape;65;p14"/>
          <p:cNvSpPr/>
          <p:nvPr/>
        </p:nvSpPr>
        <p:spPr>
          <a:xfrm>
            <a:off x="-2196532" y="-58081"/>
            <a:ext cx="16449597" cy="816544"/>
          </a:xfrm>
          <a:prstGeom prst="rect">
            <a:avLst/>
          </a:prstGeom>
          <a:solidFill>
            <a:srgbClr val="31007A"/>
          </a:solidFill>
          <a:ln w="3175">
            <a:miter lim="400000"/>
          </a:ln>
        </p:spPr>
        <p:txBody>
          <a:bodyPr lIns="0" tIns="0" rIns="0" bIns="0" anchor="b"/>
          <a:lstStyle/>
          <a:p>
            <a:pPr algn="ctr" defTabSz="914400">
              <a:lnSpc>
                <a:spcPct val="90000"/>
              </a:lnSpc>
              <a:spcBef>
                <a:spcPts val="0"/>
              </a:spcBef>
              <a:defRPr sz="2800">
                <a:solidFill>
                  <a:srgbClr val="FFFFFF"/>
                </a:solidFill>
                <a:latin typeface="Arial"/>
                <a:ea typeface="Arial"/>
                <a:cs typeface="Arial"/>
                <a:sym typeface="Arial"/>
              </a:defRPr>
            </a:pPr>
          </a:p>
        </p:txBody>
      </p:sp>
      <p:pic>
        <p:nvPicPr>
          <p:cNvPr id="23" name="video pegado.png" descr="video pegado.png"/>
          <p:cNvPicPr>
            <a:picLocks noChangeAspect="1"/>
          </p:cNvPicPr>
          <p:nvPr/>
        </p:nvPicPr>
        <p:blipFill>
          <a:blip r:embed="rId3">
            <a:extLst/>
          </a:blip>
          <a:srcRect l="5351" t="15339" r="68640" b="15146"/>
          <a:stretch>
            <a:fillRect/>
          </a:stretch>
        </p:blipFill>
        <p:spPr>
          <a:xfrm>
            <a:off x="10745712"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24" name="Erasmus Mundus…"/>
          <p:cNvSpPr txBox="1"/>
          <p:nvPr/>
        </p:nvSpPr>
        <p:spPr>
          <a:xfrm>
            <a:off x="11462465" y="68250"/>
            <a:ext cx="1455864"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solidFill>
                  <a:srgbClr val="FFFFFF"/>
                </a:solidFill>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rPr>
                <a:solidFill>
                  <a:srgbClr val="FFFFFF"/>
                </a:solidFill>
              </a:rPr>
              <a:t>JMD on</a:t>
            </a:r>
            <a:r>
              <a:t>                   </a:t>
            </a:r>
            <a:r>
              <a:rPr>
                <a:solidFill>
                  <a:srgbClr val="0CFC66"/>
                </a:solidFill>
              </a:rPr>
              <a:t>Nuclear Physics</a:t>
            </a:r>
            <a:r>
              <a:rPr>
                <a:solidFill>
                  <a:srgbClr val="0EBD6C"/>
                </a:solidFill>
              </a:rPr>
              <a:t> </a:t>
            </a:r>
          </a:p>
        </p:txBody>
      </p:sp>
      <p:sp>
        <p:nvSpPr>
          <p:cNvPr id="25" name="Título de presentación"/>
          <p:cNvSpPr txBox="1"/>
          <p:nvPr>
            <p:ph type="title" hasCustomPrompt="1"/>
          </p:nvPr>
        </p:nvSpPr>
        <p:spPr>
          <a:xfrm>
            <a:off x="265390" y="2728"/>
            <a:ext cx="5057220" cy="694926"/>
          </a:xfrm>
          <a:prstGeom prst="rect">
            <a:avLst/>
          </a:prstGeom>
        </p:spPr>
        <p:txBody>
          <a:bodyPr lIns="15240" tIns="15240" rIns="15240" bIns="15240"/>
          <a:lstStyle>
            <a:lvl1pPr algn="l" defTabSz="252871">
              <a:lnSpc>
                <a:spcPct val="90000"/>
              </a:lnSpc>
              <a:defRPr spc="-39" sz="3900">
                <a:solidFill>
                  <a:srgbClr val="FFFFFF"/>
                </a:solidFill>
                <a:latin typeface="Produkt Light"/>
                <a:ea typeface="Produkt Light"/>
                <a:cs typeface="Produkt Light"/>
                <a:sym typeface="Produkt Light"/>
              </a:defRPr>
            </a:lvl1pPr>
          </a:lstStyle>
          <a:p>
            <a:pPr/>
            <a:r>
              <a:t>Título de presentación</a:t>
            </a: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ólo título">
    <p:spTree>
      <p:nvGrpSpPr>
        <p:cNvPr id="1" name=""/>
        <p:cNvGrpSpPr/>
        <p:nvPr/>
      </p:nvGrpSpPr>
      <p:grpSpPr>
        <a:xfrm>
          <a:off x="0" y="0"/>
          <a:ext cx="0" cy="0"/>
          <a:chOff x="0" y="0"/>
          <a:chExt cx="0" cy="0"/>
        </a:xfrm>
      </p:grpSpPr>
      <p:sp>
        <p:nvSpPr>
          <p:cNvPr id="165" name="Subtítulo de diapositiva"/>
          <p:cNvSpPr txBox="1"/>
          <p:nvPr>
            <p:ph type="body" sz="quarter" idx="21" hasCustomPrompt="1"/>
          </p:nvPr>
        </p:nvSpPr>
        <p:spPr>
          <a:xfrm>
            <a:off x="3206749" y="3516629"/>
            <a:ext cx="6591302" cy="300991"/>
          </a:xfrm>
          <a:prstGeom prst="rect">
            <a:avLst/>
          </a:prstGeom>
        </p:spPr>
        <p:txBody>
          <a:bodyPr lIns="13715" tIns="13715" rIns="13715" bIns="13715"/>
          <a:lstStyle>
            <a:lvl1pPr marL="0" indent="0" algn="l" defTabSz="299381">
              <a:defRPr sz="1734">
                <a:solidFill>
                  <a:schemeClr val="accent1">
                    <a:satOff val="-9155"/>
                    <a:lumOff val="-32673"/>
                  </a:schemeClr>
                </a:solidFill>
                <a:latin typeface="+mn-lt"/>
                <a:ea typeface="+mn-ea"/>
                <a:cs typeface="+mn-cs"/>
                <a:sym typeface="Produkt Extralight"/>
              </a:defRPr>
            </a:lvl1pPr>
          </a:lstStyle>
          <a:p>
            <a:pPr/>
            <a:r>
              <a:t>Subtítulo de diapositiva</a:t>
            </a:r>
          </a:p>
        </p:txBody>
      </p:sp>
      <p:sp>
        <p:nvSpPr>
          <p:cNvPr id="166" name="Título de diapositiva"/>
          <p:cNvSpPr txBox="1"/>
          <p:nvPr>
            <p:ph type="title" hasCustomPrompt="1"/>
          </p:nvPr>
        </p:nvSpPr>
        <p:spPr>
          <a:xfrm>
            <a:off x="3206749" y="3009899"/>
            <a:ext cx="6591302" cy="506731"/>
          </a:xfrm>
          <a:prstGeom prst="rect">
            <a:avLst/>
          </a:prstGeom>
        </p:spPr>
        <p:txBody>
          <a:bodyPr lIns="15240" tIns="15240" rIns="15240" bIns="15240" anchor="t"/>
          <a:lstStyle>
            <a:lvl1pPr algn="l">
              <a:lnSpc>
                <a:spcPct val="90000"/>
              </a:lnSpc>
              <a:defRPr spc="-66" sz="6600">
                <a:solidFill>
                  <a:schemeClr val="accent1">
                    <a:satOff val="-9155"/>
                    <a:lumOff val="-32673"/>
                  </a:schemeClr>
                </a:solidFill>
                <a:latin typeface="+mn-lt"/>
                <a:ea typeface="+mn-ea"/>
                <a:cs typeface="+mn-cs"/>
                <a:sym typeface="Produkt Extralight"/>
              </a:defRPr>
            </a:lvl1pPr>
          </a:lstStyle>
          <a:p>
            <a:pPr/>
            <a:r>
              <a:t>Título de diapositiva</a:t>
            </a:r>
          </a:p>
        </p:txBody>
      </p:sp>
      <p:grpSp>
        <p:nvGrpSpPr>
          <p:cNvPr id="169" name="Google Shape;65;p14"/>
          <p:cNvGrpSpPr/>
          <p:nvPr/>
        </p:nvGrpSpPr>
        <p:grpSpPr>
          <a:xfrm>
            <a:off x="-1802024" y="-41250"/>
            <a:ext cx="16449597" cy="833484"/>
            <a:chOff x="0" y="0"/>
            <a:chExt cx="16449595" cy="833483"/>
          </a:xfrm>
        </p:grpSpPr>
        <p:sp>
          <p:nvSpPr>
            <p:cNvPr id="167"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168"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170"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171"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172"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173"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174"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181" name="Subtítulo de agenda"/>
          <p:cNvSpPr txBox="1"/>
          <p:nvPr>
            <p:ph type="body" sz="quarter" idx="21" hasCustomPrompt="1"/>
          </p:nvPr>
        </p:nvSpPr>
        <p:spPr>
          <a:xfrm>
            <a:off x="3206749" y="3516629"/>
            <a:ext cx="6591302" cy="300991"/>
          </a:xfrm>
          <a:prstGeom prst="rect">
            <a:avLst/>
          </a:prstGeom>
        </p:spPr>
        <p:txBody>
          <a:bodyPr lIns="13715" tIns="13715" rIns="13715" bIns="13715"/>
          <a:lstStyle>
            <a:lvl1pPr marL="0" indent="0" algn="l" defTabSz="299381">
              <a:defRPr sz="1734">
                <a:solidFill>
                  <a:schemeClr val="accent1">
                    <a:satOff val="-9155"/>
                    <a:lumOff val="-32673"/>
                  </a:schemeClr>
                </a:solidFill>
                <a:latin typeface="+mn-lt"/>
                <a:ea typeface="+mn-ea"/>
                <a:cs typeface="+mn-cs"/>
                <a:sym typeface="Produkt Extralight"/>
              </a:defRPr>
            </a:lvl1pPr>
          </a:lstStyle>
          <a:p>
            <a:pPr/>
            <a:r>
              <a:t>Subtítulo de agenda</a:t>
            </a:r>
          </a:p>
        </p:txBody>
      </p:sp>
      <p:sp>
        <p:nvSpPr>
          <p:cNvPr id="182" name="Nivel de texto 1…"/>
          <p:cNvSpPr txBox="1"/>
          <p:nvPr>
            <p:ph type="body" sz="quarter" idx="1" hasCustomPrompt="1"/>
          </p:nvPr>
        </p:nvSpPr>
        <p:spPr>
          <a:xfrm>
            <a:off x="3206749" y="4093951"/>
            <a:ext cx="6591302" cy="2476804"/>
          </a:xfrm>
          <a:prstGeom prst="rect">
            <a:avLst/>
          </a:prstGeom>
        </p:spPr>
        <p:txBody>
          <a:bodyPr lIns="15240" tIns="15240" rIns="15240" bIns="15240"/>
          <a:lstStyle>
            <a:lvl1pPr marL="0" indent="0" algn="l" defTabSz="252871">
              <a:spcBef>
                <a:spcPts val="4200"/>
              </a:spcBef>
              <a:defRPr sz="3000">
                <a:solidFill>
                  <a:schemeClr val="accent1">
                    <a:satOff val="-9155"/>
                    <a:lumOff val="-32673"/>
                  </a:schemeClr>
                </a:solidFill>
                <a:latin typeface="Graphik Light"/>
                <a:ea typeface="Graphik Light"/>
                <a:cs typeface="Graphik Light"/>
                <a:sym typeface="Graphik Light"/>
              </a:defRPr>
            </a:lvl1pPr>
            <a:lvl2pPr marL="0" indent="457200" algn="l" defTabSz="252871">
              <a:spcBef>
                <a:spcPts val="4200"/>
              </a:spcBef>
              <a:defRPr sz="3000">
                <a:solidFill>
                  <a:schemeClr val="accent1">
                    <a:satOff val="-9155"/>
                    <a:lumOff val="-32673"/>
                  </a:schemeClr>
                </a:solidFill>
                <a:latin typeface="Graphik Light"/>
                <a:ea typeface="Graphik Light"/>
                <a:cs typeface="Graphik Light"/>
                <a:sym typeface="Graphik Light"/>
              </a:defRPr>
            </a:lvl2pPr>
            <a:lvl3pPr marL="0" indent="914400" algn="l" defTabSz="252871">
              <a:spcBef>
                <a:spcPts val="4200"/>
              </a:spcBef>
              <a:defRPr sz="3000">
                <a:solidFill>
                  <a:schemeClr val="accent1">
                    <a:satOff val="-9155"/>
                    <a:lumOff val="-32673"/>
                  </a:schemeClr>
                </a:solidFill>
                <a:latin typeface="Graphik Light"/>
                <a:ea typeface="Graphik Light"/>
                <a:cs typeface="Graphik Light"/>
                <a:sym typeface="Graphik Light"/>
              </a:defRPr>
            </a:lvl3pPr>
            <a:lvl4pPr marL="0" indent="1371600" algn="l" defTabSz="252871">
              <a:spcBef>
                <a:spcPts val="4200"/>
              </a:spcBef>
              <a:defRPr sz="3000">
                <a:solidFill>
                  <a:schemeClr val="accent1">
                    <a:satOff val="-9155"/>
                    <a:lumOff val="-32673"/>
                  </a:schemeClr>
                </a:solidFill>
                <a:latin typeface="Graphik Light"/>
                <a:ea typeface="Graphik Light"/>
                <a:cs typeface="Graphik Light"/>
                <a:sym typeface="Graphik Light"/>
              </a:defRPr>
            </a:lvl4pPr>
            <a:lvl5pPr marL="0" indent="1828800" algn="l" defTabSz="252871">
              <a:spcBef>
                <a:spcPts val="4200"/>
              </a:spcBef>
              <a:defRPr sz="3000">
                <a:solidFill>
                  <a:schemeClr val="accent1">
                    <a:satOff val="-9155"/>
                    <a:lumOff val="-32673"/>
                  </a:schemeClr>
                </a:solidFill>
                <a:latin typeface="Graphik Light"/>
                <a:ea typeface="Graphik Light"/>
                <a:cs typeface="Graphik Light"/>
                <a:sym typeface="Graphik Light"/>
              </a:defRPr>
            </a:lvl5pPr>
          </a:lstStyle>
          <a:p>
            <a:pPr/>
            <a:r>
              <a:t>Temas de agenda</a:t>
            </a:r>
          </a:p>
          <a:p>
            <a:pPr lvl="1"/>
            <a:r>
              <a:t/>
            </a:r>
          </a:p>
          <a:p>
            <a:pPr lvl="2"/>
            <a:r>
              <a:t/>
            </a:r>
          </a:p>
          <a:p>
            <a:pPr lvl="3"/>
            <a:r>
              <a:t/>
            </a:r>
          </a:p>
          <a:p>
            <a:pPr lvl="4"/>
            <a:r>
              <a:t/>
            </a:r>
          </a:p>
        </p:txBody>
      </p:sp>
      <p:sp>
        <p:nvSpPr>
          <p:cNvPr id="183" name="Título de agenda"/>
          <p:cNvSpPr txBox="1"/>
          <p:nvPr>
            <p:ph type="title" hasCustomPrompt="1"/>
          </p:nvPr>
        </p:nvSpPr>
        <p:spPr>
          <a:xfrm>
            <a:off x="3206749" y="3009899"/>
            <a:ext cx="6591302" cy="506731"/>
          </a:xfrm>
          <a:prstGeom prst="rect">
            <a:avLst/>
          </a:prstGeom>
        </p:spPr>
        <p:txBody>
          <a:bodyPr lIns="15240" tIns="15240" rIns="15240" bIns="15240" anchor="t"/>
          <a:lstStyle>
            <a:lvl1pPr algn="l">
              <a:lnSpc>
                <a:spcPct val="90000"/>
              </a:lnSpc>
              <a:defRPr spc="-66" sz="6600">
                <a:solidFill>
                  <a:schemeClr val="accent1">
                    <a:satOff val="-9155"/>
                    <a:lumOff val="-32673"/>
                  </a:schemeClr>
                </a:solidFill>
                <a:latin typeface="+mn-lt"/>
                <a:ea typeface="+mn-ea"/>
                <a:cs typeface="+mn-cs"/>
                <a:sym typeface="Produkt Extralight"/>
              </a:defRPr>
            </a:lvl1pPr>
          </a:lstStyle>
          <a:p>
            <a:pPr/>
            <a:r>
              <a:t>Título de agenda</a:t>
            </a:r>
          </a:p>
        </p:txBody>
      </p:sp>
      <p:grpSp>
        <p:nvGrpSpPr>
          <p:cNvPr id="186" name="Google Shape;65;p14"/>
          <p:cNvGrpSpPr/>
          <p:nvPr/>
        </p:nvGrpSpPr>
        <p:grpSpPr>
          <a:xfrm>
            <a:off x="-1802024" y="-41250"/>
            <a:ext cx="16449597" cy="833484"/>
            <a:chOff x="0" y="0"/>
            <a:chExt cx="16449595" cy="833483"/>
          </a:xfrm>
        </p:grpSpPr>
        <p:sp>
          <p:nvSpPr>
            <p:cNvPr id="184"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185"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187"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188"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189"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190"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191"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claración">
    <p:spTree>
      <p:nvGrpSpPr>
        <p:cNvPr id="1" name=""/>
        <p:cNvGrpSpPr/>
        <p:nvPr/>
      </p:nvGrpSpPr>
      <p:grpSpPr>
        <a:xfrm>
          <a:off x="0" y="0"/>
          <a:ext cx="0" cy="0"/>
          <a:chOff x="0" y="0"/>
          <a:chExt cx="0" cy="0"/>
        </a:xfrm>
      </p:grpSpPr>
      <p:sp>
        <p:nvSpPr>
          <p:cNvPr id="198" name="Nivel de texto 1…"/>
          <p:cNvSpPr txBox="1"/>
          <p:nvPr>
            <p:ph type="body" sz="quarter" idx="1" hasCustomPrompt="1"/>
          </p:nvPr>
        </p:nvSpPr>
        <p:spPr>
          <a:xfrm>
            <a:off x="3206749" y="4076700"/>
            <a:ext cx="6591302" cy="1226821"/>
          </a:xfrm>
          <a:prstGeom prst="rect">
            <a:avLst/>
          </a:prstGeom>
        </p:spPr>
        <p:txBody>
          <a:bodyPr lIns="15240" tIns="15240" rIns="15240" bIns="15240" anchor="ctr"/>
          <a:lstStyle>
            <a:lvl1pPr marL="0" indent="0">
              <a:lnSpc>
                <a:spcPct val="90000"/>
              </a:lnSpc>
              <a:defRPr spc="-82" sz="8200">
                <a:solidFill>
                  <a:schemeClr val="accent1">
                    <a:satOff val="-9155"/>
                    <a:lumOff val="-32673"/>
                  </a:schemeClr>
                </a:solidFill>
                <a:latin typeface="+mn-lt"/>
                <a:ea typeface="+mn-ea"/>
                <a:cs typeface="+mn-cs"/>
                <a:sym typeface="Produkt Extralight"/>
              </a:defRPr>
            </a:lvl1pPr>
            <a:lvl2pPr marL="0" indent="457200">
              <a:lnSpc>
                <a:spcPct val="90000"/>
              </a:lnSpc>
              <a:defRPr spc="-82" sz="8200">
                <a:solidFill>
                  <a:schemeClr val="accent1">
                    <a:satOff val="-9155"/>
                    <a:lumOff val="-32673"/>
                  </a:schemeClr>
                </a:solidFill>
                <a:latin typeface="+mn-lt"/>
                <a:ea typeface="+mn-ea"/>
                <a:cs typeface="+mn-cs"/>
                <a:sym typeface="Produkt Extralight"/>
              </a:defRPr>
            </a:lvl2pPr>
            <a:lvl3pPr marL="0" indent="914400">
              <a:lnSpc>
                <a:spcPct val="90000"/>
              </a:lnSpc>
              <a:defRPr spc="-82" sz="8200">
                <a:solidFill>
                  <a:schemeClr val="accent1">
                    <a:satOff val="-9155"/>
                    <a:lumOff val="-32673"/>
                  </a:schemeClr>
                </a:solidFill>
                <a:latin typeface="+mn-lt"/>
                <a:ea typeface="+mn-ea"/>
                <a:cs typeface="+mn-cs"/>
                <a:sym typeface="Produkt Extralight"/>
              </a:defRPr>
            </a:lvl3pPr>
            <a:lvl4pPr marL="0" indent="1371600">
              <a:lnSpc>
                <a:spcPct val="90000"/>
              </a:lnSpc>
              <a:defRPr spc="-82" sz="8200">
                <a:solidFill>
                  <a:schemeClr val="accent1">
                    <a:satOff val="-9155"/>
                    <a:lumOff val="-32673"/>
                  </a:schemeClr>
                </a:solidFill>
                <a:latin typeface="+mn-lt"/>
                <a:ea typeface="+mn-ea"/>
                <a:cs typeface="+mn-cs"/>
                <a:sym typeface="Produkt Extralight"/>
              </a:defRPr>
            </a:lvl4pPr>
            <a:lvl5pPr marL="0" indent="1828800">
              <a:lnSpc>
                <a:spcPct val="90000"/>
              </a:lnSpc>
              <a:defRPr spc="-82" sz="8200">
                <a:solidFill>
                  <a:schemeClr val="accent1">
                    <a:satOff val="-9155"/>
                    <a:lumOff val="-32673"/>
                  </a:schemeClr>
                </a:solidFill>
                <a:latin typeface="+mn-lt"/>
                <a:ea typeface="+mn-ea"/>
                <a:cs typeface="+mn-cs"/>
                <a:sym typeface="Produkt Extralight"/>
              </a:defRPr>
            </a:lvl5pPr>
          </a:lstStyle>
          <a:p>
            <a:pPr/>
            <a:r>
              <a:t>Declaración</a:t>
            </a:r>
          </a:p>
          <a:p>
            <a:pPr lvl="1"/>
            <a:r>
              <a:t/>
            </a:r>
          </a:p>
          <a:p>
            <a:pPr lvl="2"/>
            <a:r>
              <a:t/>
            </a:r>
          </a:p>
          <a:p>
            <a:pPr lvl="3"/>
            <a:r>
              <a:t/>
            </a:r>
          </a:p>
          <a:p>
            <a:pPr lvl="4"/>
            <a:r>
              <a:t/>
            </a:r>
          </a:p>
        </p:txBody>
      </p:sp>
      <p:grpSp>
        <p:nvGrpSpPr>
          <p:cNvPr id="201" name="Google Shape;65;p14"/>
          <p:cNvGrpSpPr/>
          <p:nvPr/>
        </p:nvGrpSpPr>
        <p:grpSpPr>
          <a:xfrm>
            <a:off x="-1802024" y="-41250"/>
            <a:ext cx="16449597" cy="833484"/>
            <a:chOff x="0" y="0"/>
            <a:chExt cx="16449595" cy="833483"/>
          </a:xfrm>
        </p:grpSpPr>
        <p:sp>
          <p:nvSpPr>
            <p:cNvPr id="199"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200"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202"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203"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204"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205"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206"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to (grande)">
    <p:spTree>
      <p:nvGrpSpPr>
        <p:cNvPr id="1" name=""/>
        <p:cNvGrpSpPr/>
        <p:nvPr/>
      </p:nvGrpSpPr>
      <p:grpSpPr>
        <a:xfrm>
          <a:off x="0" y="0"/>
          <a:ext cx="0" cy="0"/>
          <a:chOff x="0" y="0"/>
          <a:chExt cx="0" cy="0"/>
        </a:xfrm>
      </p:grpSpPr>
      <p:sp>
        <p:nvSpPr>
          <p:cNvPr id="213" name="Nivel de texto 1…"/>
          <p:cNvSpPr txBox="1"/>
          <p:nvPr>
            <p:ph type="body" sz="quarter" idx="1" hasCustomPrompt="1"/>
          </p:nvPr>
        </p:nvSpPr>
        <p:spPr>
          <a:xfrm>
            <a:off x="3206749" y="3181350"/>
            <a:ext cx="6591302" cy="2205991"/>
          </a:xfrm>
          <a:prstGeom prst="rect">
            <a:avLst/>
          </a:prstGeom>
        </p:spPr>
        <p:txBody>
          <a:bodyPr lIns="15240" tIns="15240" rIns="15240" bIns="15240" anchor="b"/>
          <a:lstStyle>
            <a:lvl1pPr marL="0" indent="0">
              <a:lnSpc>
                <a:spcPct val="90000"/>
              </a:lnSpc>
              <a:defRPr spc="-1220" sz="24400">
                <a:solidFill>
                  <a:schemeClr val="accent1">
                    <a:satOff val="-9155"/>
                    <a:lumOff val="-32673"/>
                  </a:schemeClr>
                </a:solidFill>
                <a:latin typeface="+mn-lt"/>
                <a:ea typeface="+mn-ea"/>
                <a:cs typeface="+mn-cs"/>
                <a:sym typeface="Produkt Extralight"/>
              </a:defRPr>
            </a:lvl1pPr>
            <a:lvl2pPr marL="0" indent="457200">
              <a:lnSpc>
                <a:spcPct val="90000"/>
              </a:lnSpc>
              <a:defRPr spc="-1220" sz="24400">
                <a:solidFill>
                  <a:schemeClr val="accent1">
                    <a:satOff val="-9155"/>
                    <a:lumOff val="-32673"/>
                  </a:schemeClr>
                </a:solidFill>
                <a:latin typeface="+mn-lt"/>
                <a:ea typeface="+mn-ea"/>
                <a:cs typeface="+mn-cs"/>
                <a:sym typeface="Produkt Extralight"/>
              </a:defRPr>
            </a:lvl2pPr>
            <a:lvl3pPr marL="0" indent="914400">
              <a:lnSpc>
                <a:spcPct val="90000"/>
              </a:lnSpc>
              <a:defRPr spc="-1220" sz="24400">
                <a:solidFill>
                  <a:schemeClr val="accent1">
                    <a:satOff val="-9155"/>
                    <a:lumOff val="-32673"/>
                  </a:schemeClr>
                </a:solidFill>
                <a:latin typeface="+mn-lt"/>
                <a:ea typeface="+mn-ea"/>
                <a:cs typeface="+mn-cs"/>
                <a:sym typeface="Produkt Extralight"/>
              </a:defRPr>
            </a:lvl3pPr>
            <a:lvl4pPr marL="0" indent="1371600">
              <a:lnSpc>
                <a:spcPct val="90000"/>
              </a:lnSpc>
              <a:defRPr spc="-1220" sz="24400">
                <a:solidFill>
                  <a:schemeClr val="accent1">
                    <a:satOff val="-9155"/>
                    <a:lumOff val="-32673"/>
                  </a:schemeClr>
                </a:solidFill>
                <a:latin typeface="+mn-lt"/>
                <a:ea typeface="+mn-ea"/>
                <a:cs typeface="+mn-cs"/>
                <a:sym typeface="Produkt Extralight"/>
              </a:defRPr>
            </a:lvl4pPr>
            <a:lvl5pPr marL="0" indent="1828800">
              <a:lnSpc>
                <a:spcPct val="90000"/>
              </a:lnSpc>
              <a:defRPr spc="-1220" sz="24400">
                <a:solidFill>
                  <a:schemeClr val="accent1">
                    <a:satOff val="-9155"/>
                    <a:lumOff val="-32673"/>
                  </a:schemeClr>
                </a:solidFill>
                <a:latin typeface="+mn-lt"/>
                <a:ea typeface="+mn-ea"/>
                <a:cs typeface="+mn-cs"/>
                <a:sym typeface="Produkt Extralight"/>
              </a:defRPr>
            </a:lvl5pPr>
          </a:lstStyle>
          <a:p>
            <a:pPr/>
            <a:r>
              <a:t>100%</a:t>
            </a:r>
          </a:p>
          <a:p>
            <a:pPr lvl="1"/>
            <a:r>
              <a:t/>
            </a:r>
          </a:p>
          <a:p>
            <a:pPr lvl="2"/>
            <a:r>
              <a:t/>
            </a:r>
          </a:p>
          <a:p>
            <a:pPr lvl="3"/>
            <a:r>
              <a:t/>
            </a:r>
          </a:p>
          <a:p>
            <a:pPr lvl="4"/>
            <a:r>
              <a:t/>
            </a:r>
          </a:p>
        </p:txBody>
      </p:sp>
      <p:sp>
        <p:nvSpPr>
          <p:cNvPr id="214" name="Información del dato"/>
          <p:cNvSpPr txBox="1"/>
          <p:nvPr>
            <p:ph type="body" sz="quarter" idx="21" hasCustomPrompt="1"/>
          </p:nvPr>
        </p:nvSpPr>
        <p:spPr>
          <a:xfrm>
            <a:off x="3206749" y="5257800"/>
            <a:ext cx="6591302" cy="323851"/>
          </a:xfrm>
          <a:prstGeom prst="rect">
            <a:avLst/>
          </a:prstGeom>
        </p:spPr>
        <p:txBody>
          <a:bodyPr lIns="13715" tIns="13715" rIns="13715" bIns="13715"/>
          <a:lstStyle>
            <a:lvl1pPr marL="0" indent="0" defTabSz="322862">
              <a:lnSpc>
                <a:spcPct val="90000"/>
              </a:lnSpc>
              <a:defRPr spc="-18" sz="1870">
                <a:solidFill>
                  <a:schemeClr val="accent1">
                    <a:satOff val="-9155"/>
                    <a:lumOff val="-32673"/>
                  </a:schemeClr>
                </a:solidFill>
                <a:latin typeface="+mn-lt"/>
                <a:ea typeface="+mn-ea"/>
                <a:cs typeface="+mn-cs"/>
                <a:sym typeface="Produkt Extralight"/>
              </a:defRPr>
            </a:lvl1pPr>
          </a:lstStyle>
          <a:p>
            <a:pPr/>
            <a:r>
              <a:t>Información del dato</a:t>
            </a:r>
          </a:p>
        </p:txBody>
      </p:sp>
      <p:grpSp>
        <p:nvGrpSpPr>
          <p:cNvPr id="217" name="Google Shape;65;p14"/>
          <p:cNvGrpSpPr/>
          <p:nvPr/>
        </p:nvGrpSpPr>
        <p:grpSpPr>
          <a:xfrm>
            <a:off x="-1802024" y="-41250"/>
            <a:ext cx="16449597" cy="833484"/>
            <a:chOff x="0" y="0"/>
            <a:chExt cx="16449595" cy="833483"/>
          </a:xfrm>
        </p:grpSpPr>
        <p:sp>
          <p:nvSpPr>
            <p:cNvPr id="215"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216"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218"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219"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220"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221"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222"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ita">
    <p:spTree>
      <p:nvGrpSpPr>
        <p:cNvPr id="1" name=""/>
        <p:cNvGrpSpPr/>
        <p:nvPr/>
      </p:nvGrpSpPr>
      <p:grpSpPr>
        <a:xfrm>
          <a:off x="0" y="0"/>
          <a:ext cx="0" cy="0"/>
          <a:chOff x="0" y="0"/>
          <a:chExt cx="0" cy="0"/>
        </a:xfrm>
      </p:grpSpPr>
      <p:sp>
        <p:nvSpPr>
          <p:cNvPr id="229" name="Atribución"/>
          <p:cNvSpPr txBox="1"/>
          <p:nvPr>
            <p:ph type="body" sz="quarter" idx="21" hasCustomPrompt="1"/>
          </p:nvPr>
        </p:nvSpPr>
        <p:spPr>
          <a:xfrm>
            <a:off x="4483100" y="5688329"/>
            <a:ext cx="4118611" cy="209551"/>
          </a:xfrm>
          <a:prstGeom prst="rect">
            <a:avLst/>
          </a:prstGeom>
        </p:spPr>
        <p:txBody>
          <a:bodyPr lIns="13715" tIns="13715" rIns="13715" bIns="13715"/>
          <a:lstStyle>
            <a:lvl1pPr marL="0" indent="0" algn="l" defTabSz="311121">
              <a:defRPr sz="1166">
                <a:solidFill>
                  <a:schemeClr val="accent1">
                    <a:satOff val="-9155"/>
                    <a:lumOff val="-32673"/>
                  </a:schemeClr>
                </a:solidFill>
                <a:latin typeface="Produkt Light"/>
                <a:ea typeface="Produkt Light"/>
                <a:cs typeface="Produkt Light"/>
                <a:sym typeface="Produkt Light"/>
              </a:defRPr>
            </a:lvl1pPr>
          </a:lstStyle>
          <a:p>
            <a:pPr/>
            <a:r>
              <a:t>Atribución</a:t>
            </a:r>
          </a:p>
        </p:txBody>
      </p:sp>
      <p:sp>
        <p:nvSpPr>
          <p:cNvPr id="230" name="Nivel de texto 1…"/>
          <p:cNvSpPr txBox="1"/>
          <p:nvPr>
            <p:ph type="body" sz="quarter" idx="1" hasCustomPrompt="1"/>
          </p:nvPr>
        </p:nvSpPr>
        <p:spPr>
          <a:xfrm>
            <a:off x="4403089" y="4069079"/>
            <a:ext cx="4198622" cy="1329692"/>
          </a:xfrm>
          <a:prstGeom prst="rect">
            <a:avLst/>
          </a:prstGeom>
        </p:spPr>
        <p:txBody>
          <a:bodyPr lIns="15240" tIns="15240" rIns="15240" bIns="15240" anchor="b"/>
          <a:lstStyle>
            <a:lvl1pPr marL="180622" indent="-180622" algn="l">
              <a:lnSpc>
                <a:spcPct val="90000"/>
              </a:lnSpc>
              <a:defRPr spc="-64" sz="6400">
                <a:solidFill>
                  <a:schemeClr val="accent1">
                    <a:satOff val="-9155"/>
                    <a:lumOff val="-32673"/>
                  </a:schemeClr>
                </a:solidFill>
                <a:latin typeface="+mn-lt"/>
                <a:ea typeface="+mn-ea"/>
                <a:cs typeface="+mn-cs"/>
                <a:sym typeface="Produkt Extralight"/>
              </a:defRPr>
            </a:lvl1pPr>
            <a:lvl2pPr marL="180622" indent="276577" algn="l">
              <a:lnSpc>
                <a:spcPct val="90000"/>
              </a:lnSpc>
              <a:defRPr spc="-64" sz="6400">
                <a:solidFill>
                  <a:schemeClr val="accent1">
                    <a:satOff val="-9155"/>
                    <a:lumOff val="-32673"/>
                  </a:schemeClr>
                </a:solidFill>
                <a:latin typeface="+mn-lt"/>
                <a:ea typeface="+mn-ea"/>
                <a:cs typeface="+mn-cs"/>
                <a:sym typeface="Produkt Extralight"/>
              </a:defRPr>
            </a:lvl2pPr>
            <a:lvl3pPr marL="180622" indent="733777" algn="l">
              <a:lnSpc>
                <a:spcPct val="90000"/>
              </a:lnSpc>
              <a:defRPr spc="-64" sz="6400">
                <a:solidFill>
                  <a:schemeClr val="accent1">
                    <a:satOff val="-9155"/>
                    <a:lumOff val="-32673"/>
                  </a:schemeClr>
                </a:solidFill>
                <a:latin typeface="+mn-lt"/>
                <a:ea typeface="+mn-ea"/>
                <a:cs typeface="+mn-cs"/>
                <a:sym typeface="Produkt Extralight"/>
              </a:defRPr>
            </a:lvl3pPr>
            <a:lvl4pPr marL="180622" indent="1190977" algn="l">
              <a:lnSpc>
                <a:spcPct val="90000"/>
              </a:lnSpc>
              <a:defRPr spc="-64" sz="6400">
                <a:solidFill>
                  <a:schemeClr val="accent1">
                    <a:satOff val="-9155"/>
                    <a:lumOff val="-32673"/>
                  </a:schemeClr>
                </a:solidFill>
                <a:latin typeface="+mn-lt"/>
                <a:ea typeface="+mn-ea"/>
                <a:cs typeface="+mn-cs"/>
                <a:sym typeface="Produkt Extralight"/>
              </a:defRPr>
            </a:lvl4pPr>
            <a:lvl5pPr marL="180622" indent="1648177" algn="l">
              <a:lnSpc>
                <a:spcPct val="90000"/>
              </a:lnSpc>
              <a:defRPr spc="-64" sz="6400">
                <a:solidFill>
                  <a:schemeClr val="accent1">
                    <a:satOff val="-9155"/>
                    <a:lumOff val="-32673"/>
                  </a:schemeClr>
                </a:solidFill>
                <a:latin typeface="+mn-lt"/>
                <a:ea typeface="+mn-ea"/>
                <a:cs typeface="+mn-cs"/>
                <a:sym typeface="Produkt Extralight"/>
              </a:defRPr>
            </a:lvl5pPr>
          </a:lstStyle>
          <a:p>
            <a:pPr/>
            <a:r>
              <a:t>“Frase celebre”</a:t>
            </a:r>
          </a:p>
          <a:p>
            <a:pPr lvl="1"/>
            <a:r>
              <a:t/>
            </a:r>
          </a:p>
          <a:p>
            <a:pPr lvl="2"/>
            <a:r>
              <a:t/>
            </a:r>
          </a:p>
          <a:p>
            <a:pPr lvl="3"/>
            <a:r>
              <a:t/>
            </a:r>
          </a:p>
          <a:p>
            <a:pPr lvl="4"/>
            <a:r>
              <a:t/>
            </a:r>
          </a:p>
        </p:txBody>
      </p:sp>
      <p:grpSp>
        <p:nvGrpSpPr>
          <p:cNvPr id="233" name="Google Shape;65;p14"/>
          <p:cNvGrpSpPr/>
          <p:nvPr/>
        </p:nvGrpSpPr>
        <p:grpSpPr>
          <a:xfrm>
            <a:off x="-1802024" y="-41250"/>
            <a:ext cx="16449597" cy="833484"/>
            <a:chOff x="0" y="0"/>
            <a:chExt cx="16449595" cy="833483"/>
          </a:xfrm>
        </p:grpSpPr>
        <p:sp>
          <p:nvSpPr>
            <p:cNvPr id="231"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232"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234"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235"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236"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237"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238"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fotos">
    <p:spTree>
      <p:nvGrpSpPr>
        <p:cNvPr id="1" name=""/>
        <p:cNvGrpSpPr/>
        <p:nvPr/>
      </p:nvGrpSpPr>
      <p:grpSpPr>
        <a:xfrm>
          <a:off x="0" y="0"/>
          <a:ext cx="0" cy="0"/>
          <a:chOff x="0" y="0"/>
          <a:chExt cx="0" cy="0"/>
        </a:xfrm>
      </p:grpSpPr>
      <p:sp>
        <p:nvSpPr>
          <p:cNvPr id="245" name="Acercamiento de un patrón blanco, curvado y con capas"/>
          <p:cNvSpPr/>
          <p:nvPr>
            <p:ph type="pic" sz="quarter" idx="21"/>
          </p:nvPr>
        </p:nvSpPr>
        <p:spPr>
          <a:xfrm>
            <a:off x="3221989" y="3783329"/>
            <a:ext cx="2186941" cy="2186942"/>
          </a:xfrm>
          <a:prstGeom prst="rect">
            <a:avLst/>
          </a:prstGeom>
        </p:spPr>
        <p:txBody>
          <a:bodyPr lIns="91439" tIns="45719" rIns="91439" bIns="45719">
            <a:noAutofit/>
          </a:bodyPr>
          <a:lstStyle/>
          <a:p>
            <a:pPr/>
          </a:p>
        </p:txBody>
      </p:sp>
      <p:sp>
        <p:nvSpPr>
          <p:cNvPr id="246" name="Acercamiento de un patrón en capas de piedra gris"/>
          <p:cNvSpPr/>
          <p:nvPr>
            <p:ph type="pic" sz="quarter" idx="22"/>
          </p:nvPr>
        </p:nvSpPr>
        <p:spPr>
          <a:xfrm>
            <a:off x="5050789" y="3909059"/>
            <a:ext cx="2903222" cy="1935481"/>
          </a:xfrm>
          <a:prstGeom prst="rect">
            <a:avLst/>
          </a:prstGeom>
        </p:spPr>
        <p:txBody>
          <a:bodyPr lIns="91439" tIns="45719" rIns="91439" bIns="45719">
            <a:noAutofit/>
          </a:bodyPr>
          <a:lstStyle/>
          <a:p>
            <a:pPr/>
          </a:p>
        </p:txBody>
      </p:sp>
      <p:sp>
        <p:nvSpPr>
          <p:cNvPr id="247" name="Acercamiento de un patrón acanalado blanco"/>
          <p:cNvSpPr/>
          <p:nvPr>
            <p:ph type="pic" sz="quarter" idx="23"/>
          </p:nvPr>
        </p:nvSpPr>
        <p:spPr>
          <a:xfrm>
            <a:off x="7231380" y="3909059"/>
            <a:ext cx="2903221" cy="1937177"/>
          </a:xfrm>
          <a:prstGeom prst="rect">
            <a:avLst/>
          </a:prstGeom>
        </p:spPr>
        <p:txBody>
          <a:bodyPr lIns="91439" tIns="45719" rIns="91439" bIns="45719">
            <a:noAutofit/>
          </a:bodyPr>
          <a:lstStyle/>
          <a:p>
            <a:pPr/>
          </a:p>
        </p:txBody>
      </p:sp>
      <p:grpSp>
        <p:nvGrpSpPr>
          <p:cNvPr id="250" name="Google Shape;65;p14"/>
          <p:cNvGrpSpPr/>
          <p:nvPr/>
        </p:nvGrpSpPr>
        <p:grpSpPr>
          <a:xfrm>
            <a:off x="-1802024" y="-41250"/>
            <a:ext cx="16449597" cy="833484"/>
            <a:chOff x="0" y="0"/>
            <a:chExt cx="16449595" cy="833483"/>
          </a:xfrm>
        </p:grpSpPr>
        <p:sp>
          <p:nvSpPr>
            <p:cNvPr id="248"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249"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251"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252"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253"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254"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255"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p:spTree>
      <p:nvGrpSpPr>
        <p:cNvPr id="1" name=""/>
        <p:cNvGrpSpPr/>
        <p:nvPr/>
      </p:nvGrpSpPr>
      <p:grpSpPr>
        <a:xfrm>
          <a:off x="0" y="0"/>
          <a:ext cx="0" cy="0"/>
          <a:chOff x="0" y="0"/>
          <a:chExt cx="0" cy="0"/>
        </a:xfrm>
      </p:grpSpPr>
      <p:sp>
        <p:nvSpPr>
          <p:cNvPr id="262" name="Pasillo angular blanco de estilo futurista con sombras"/>
          <p:cNvSpPr/>
          <p:nvPr>
            <p:ph type="pic" sz="half" idx="21"/>
          </p:nvPr>
        </p:nvSpPr>
        <p:spPr>
          <a:xfrm>
            <a:off x="2844799" y="2438399"/>
            <a:ext cx="7315201" cy="4876802"/>
          </a:xfrm>
          <a:prstGeom prst="rect">
            <a:avLst/>
          </a:prstGeom>
        </p:spPr>
        <p:txBody>
          <a:bodyPr lIns="91439" tIns="45719" rIns="91439" bIns="45719">
            <a:noAutofit/>
          </a:bodyPr>
          <a:lstStyle/>
          <a:p>
            <a:pPr/>
          </a:p>
        </p:txBody>
      </p:sp>
      <p:pic>
        <p:nvPicPr>
          <p:cNvPr id="263" name="Google Shape;58;p13" descr="Google Shape;58;p13"/>
          <p:cNvPicPr>
            <a:picLocks noChangeAspect="1"/>
          </p:cNvPicPr>
          <p:nvPr/>
        </p:nvPicPr>
        <p:blipFill>
          <a:blip r:embed="rId2">
            <a:extLst/>
          </a:blip>
          <a:stretch>
            <a:fillRect/>
          </a:stretch>
        </p:blipFill>
        <p:spPr>
          <a:xfrm>
            <a:off x="11981263" y="83391"/>
            <a:ext cx="893186" cy="584201"/>
          </a:xfrm>
          <a:prstGeom prst="rect">
            <a:avLst/>
          </a:prstGeom>
          <a:ln w="3175">
            <a:miter lim="400000"/>
          </a:ln>
        </p:spPr>
      </p:pic>
      <p:sp>
        <p:nvSpPr>
          <p:cNvPr id="264"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265"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 blanco">
    <p:spTree>
      <p:nvGrpSpPr>
        <p:cNvPr id="1" name=""/>
        <p:cNvGrpSpPr/>
        <p:nvPr/>
      </p:nvGrpSpPr>
      <p:grpSpPr>
        <a:xfrm>
          <a:off x="0" y="0"/>
          <a:ext cx="0" cy="0"/>
          <a:chOff x="0" y="0"/>
          <a:chExt cx="0" cy="0"/>
        </a:xfrm>
      </p:grpSpPr>
      <p:sp>
        <p:nvSpPr>
          <p:cNvPr id="272"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279" name="Texto del título"/>
          <p:cNvSpPr txBox="1"/>
          <p:nvPr>
            <p:ph type="title"/>
          </p:nvPr>
        </p:nvSpPr>
        <p:spPr>
          <a:prstGeom prst="rect">
            <a:avLst/>
          </a:prstGeom>
        </p:spPr>
        <p:txBody>
          <a:bodyPr/>
          <a:lstStyle/>
          <a:p>
            <a:pPr/>
            <a:r>
              <a:t>Texto del título</a:t>
            </a:r>
          </a:p>
        </p:txBody>
      </p:sp>
      <p:sp>
        <p:nvSpPr>
          <p:cNvPr id="280" name="Nivel de texto 1…"/>
          <p:cNvSpPr txBox="1"/>
          <p:nvPr>
            <p:ph type="body" sz="quarter"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28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y foto">
    <p:spTree>
      <p:nvGrpSpPr>
        <p:cNvPr id="1" name=""/>
        <p:cNvGrpSpPr/>
        <p:nvPr/>
      </p:nvGrpSpPr>
      <p:grpSpPr>
        <a:xfrm>
          <a:off x="0" y="0"/>
          <a:ext cx="0" cy="0"/>
          <a:chOff x="0" y="0"/>
          <a:chExt cx="0" cy="0"/>
        </a:xfrm>
      </p:grpSpPr>
      <p:sp>
        <p:nvSpPr>
          <p:cNvPr id="32" name="Estructura curvada blanca de estilo futurista"/>
          <p:cNvSpPr/>
          <p:nvPr>
            <p:ph type="pic" sz="half" idx="21"/>
          </p:nvPr>
        </p:nvSpPr>
        <p:spPr>
          <a:xfrm>
            <a:off x="2844799" y="1200149"/>
            <a:ext cx="8157213" cy="6117909"/>
          </a:xfrm>
          <a:prstGeom prst="rect">
            <a:avLst/>
          </a:prstGeom>
        </p:spPr>
        <p:txBody>
          <a:bodyPr lIns="91439" tIns="45719" rIns="91439" bIns="45719">
            <a:noAutofit/>
          </a:bodyPr>
          <a:lstStyle/>
          <a:p>
            <a:pPr/>
          </a:p>
        </p:txBody>
      </p:sp>
      <p:sp>
        <p:nvSpPr>
          <p:cNvPr id="33" name="Autor y fecha"/>
          <p:cNvSpPr txBox="1"/>
          <p:nvPr>
            <p:ph type="body" sz="quarter" idx="22" hasCustomPrompt="1"/>
          </p:nvPr>
        </p:nvSpPr>
        <p:spPr>
          <a:xfrm>
            <a:off x="3206749" y="6499860"/>
            <a:ext cx="6591302" cy="198121"/>
          </a:xfrm>
          <a:prstGeom prst="rect">
            <a:avLst/>
          </a:prstGeom>
        </p:spPr>
        <p:txBody>
          <a:bodyPr lIns="13715" tIns="13715" rIns="13715" bIns="13715" anchor="b"/>
          <a:lstStyle>
            <a:lvl1pPr marL="0" indent="0" algn="l" defTabSz="352213">
              <a:defRPr sz="1080">
                <a:solidFill>
                  <a:schemeClr val="accent1">
                    <a:satOff val="-9155"/>
                    <a:lumOff val="-32673"/>
                  </a:schemeClr>
                </a:solidFill>
                <a:latin typeface="Produkt Light"/>
                <a:ea typeface="Produkt Light"/>
                <a:cs typeface="Produkt Light"/>
                <a:sym typeface="Produkt Light"/>
              </a:defRPr>
            </a:lvl1pPr>
          </a:lstStyle>
          <a:p>
            <a:pPr/>
            <a:r>
              <a:t>Autor y fecha</a:t>
            </a:r>
          </a:p>
        </p:txBody>
      </p:sp>
      <p:sp>
        <p:nvSpPr>
          <p:cNvPr id="34" name="Nivel de texto 1…"/>
          <p:cNvSpPr txBox="1"/>
          <p:nvPr>
            <p:ph type="body" sz="quarter" idx="1" hasCustomPrompt="1"/>
          </p:nvPr>
        </p:nvSpPr>
        <p:spPr>
          <a:xfrm>
            <a:off x="3206749" y="5025390"/>
            <a:ext cx="6591302" cy="601981"/>
          </a:xfrm>
          <a:prstGeom prst="rect">
            <a:avLst/>
          </a:prstGeom>
        </p:spPr>
        <p:txBody>
          <a:bodyPr lIns="15240" tIns="15240" rIns="15240" bIns="15240"/>
          <a:lstStyle>
            <a:lvl1pPr marL="0" indent="0" algn="l" defTabSz="587022">
              <a:defRPr sz="3400">
                <a:solidFill>
                  <a:schemeClr val="accent1">
                    <a:satOff val="-9155"/>
                    <a:lumOff val="-32673"/>
                  </a:schemeClr>
                </a:solidFill>
                <a:latin typeface="+mn-lt"/>
                <a:ea typeface="+mn-ea"/>
                <a:cs typeface="+mn-cs"/>
                <a:sym typeface="Produkt Extralight"/>
              </a:defRPr>
            </a:lvl1pPr>
            <a:lvl2pPr marL="0" indent="457200" algn="l" defTabSz="587022">
              <a:defRPr sz="3400">
                <a:solidFill>
                  <a:schemeClr val="accent1">
                    <a:satOff val="-9155"/>
                    <a:lumOff val="-32673"/>
                  </a:schemeClr>
                </a:solidFill>
                <a:latin typeface="+mn-lt"/>
                <a:ea typeface="+mn-ea"/>
                <a:cs typeface="+mn-cs"/>
                <a:sym typeface="Produkt Extralight"/>
              </a:defRPr>
            </a:lvl2pPr>
            <a:lvl3pPr marL="0" indent="914400" algn="l" defTabSz="587022">
              <a:defRPr sz="3400">
                <a:solidFill>
                  <a:schemeClr val="accent1">
                    <a:satOff val="-9155"/>
                    <a:lumOff val="-32673"/>
                  </a:schemeClr>
                </a:solidFill>
                <a:latin typeface="+mn-lt"/>
                <a:ea typeface="+mn-ea"/>
                <a:cs typeface="+mn-cs"/>
                <a:sym typeface="Produkt Extralight"/>
              </a:defRPr>
            </a:lvl3pPr>
            <a:lvl4pPr marL="0" indent="1371600" algn="l" defTabSz="587022">
              <a:defRPr sz="3400">
                <a:solidFill>
                  <a:schemeClr val="accent1">
                    <a:satOff val="-9155"/>
                    <a:lumOff val="-32673"/>
                  </a:schemeClr>
                </a:solidFill>
                <a:latin typeface="+mn-lt"/>
                <a:ea typeface="+mn-ea"/>
                <a:cs typeface="+mn-cs"/>
                <a:sym typeface="Produkt Extralight"/>
              </a:defRPr>
            </a:lvl4pPr>
            <a:lvl5pPr marL="0" indent="1828800" algn="l" defTabSz="587022">
              <a:defRPr sz="3400">
                <a:solidFill>
                  <a:schemeClr val="accent1">
                    <a:satOff val="-9155"/>
                    <a:lumOff val="-32673"/>
                  </a:schemeClr>
                </a:solidFill>
                <a:latin typeface="+mn-lt"/>
                <a:ea typeface="+mn-ea"/>
                <a:cs typeface="+mn-cs"/>
                <a:sym typeface="Produkt Extralight"/>
              </a:defRPr>
            </a:lvl5pPr>
          </a:lstStyle>
          <a:p>
            <a:pPr/>
            <a:r>
              <a:t>Subtítulo de presentación</a:t>
            </a:r>
          </a:p>
          <a:p>
            <a:pPr lvl="1"/>
            <a:r>
              <a:t/>
            </a:r>
          </a:p>
          <a:p>
            <a:pPr lvl="2"/>
            <a:r>
              <a:t/>
            </a:r>
          </a:p>
          <a:p>
            <a:pPr lvl="3"/>
            <a:r>
              <a:t/>
            </a:r>
          </a:p>
          <a:p>
            <a:pPr lvl="4"/>
            <a:r>
              <a:t/>
            </a:r>
          </a:p>
        </p:txBody>
      </p:sp>
      <p:sp>
        <p:nvSpPr>
          <p:cNvPr id="35" name="Título de presentación"/>
          <p:cNvSpPr txBox="1"/>
          <p:nvPr>
            <p:ph type="title" hasCustomPrompt="1"/>
          </p:nvPr>
        </p:nvSpPr>
        <p:spPr>
          <a:xfrm>
            <a:off x="3206749" y="3604259"/>
            <a:ext cx="6591303" cy="1394461"/>
          </a:xfrm>
          <a:prstGeom prst="rect">
            <a:avLst/>
          </a:prstGeom>
        </p:spPr>
        <p:txBody>
          <a:bodyPr lIns="15240" tIns="15240" rIns="15240" bIns="15240"/>
          <a:lstStyle>
            <a:lvl1pPr algn="l" defTabSz="252871">
              <a:lnSpc>
                <a:spcPct val="90000"/>
              </a:lnSpc>
              <a:defRPr spc="-82" sz="8200">
                <a:solidFill>
                  <a:schemeClr val="accent1">
                    <a:satOff val="-9155"/>
                    <a:lumOff val="-32673"/>
                  </a:schemeClr>
                </a:solidFill>
                <a:latin typeface="+mn-lt"/>
                <a:ea typeface="+mn-ea"/>
                <a:cs typeface="+mn-cs"/>
                <a:sym typeface="Produkt Extralight"/>
              </a:defRPr>
            </a:lvl1pPr>
          </a:lstStyle>
          <a:p>
            <a:pPr/>
            <a:r>
              <a:t>Título de presentación</a:t>
            </a:r>
          </a:p>
        </p:txBody>
      </p:sp>
      <p:sp>
        <p:nvSpPr>
          <p:cNvPr id="36" name="EMJMD in Nuclear Physics"/>
          <p:cNvSpPr/>
          <p:nvPr/>
        </p:nvSpPr>
        <p:spPr>
          <a:xfrm>
            <a:off x="-313895" y="9283940"/>
            <a:ext cx="13632590" cy="482271"/>
          </a:xfrm>
          <a:prstGeom prst="rect">
            <a:avLst/>
          </a:prstGeom>
          <a:solidFill>
            <a:srgbClr val="31007A"/>
          </a:solidFill>
          <a:ln w="3175">
            <a:miter lim="400000"/>
          </a:ln>
          <a:extLst>
            <a:ext uri="{C572A759-6A51-4108-AA02-DFA0A04FC94B}">
              <ma14:wrappingTextBoxFlag xmlns:ma14="http://schemas.microsoft.com/office/mac/drawingml/2011/main" val="1"/>
            </a:ext>
          </a:extLst>
        </p:spPr>
        <p:txBody>
          <a:bodyPr lIns="15240" tIns="15240" rIns="15240" bIns="15240" anchor="ctr"/>
          <a:lstStyle>
            <a:lvl1pPr algn="ctr" defTabSz="587022">
              <a:spcBef>
                <a:spcPts val="0"/>
              </a:spcBef>
              <a:defRPr b="1" sz="1800">
                <a:solidFill>
                  <a:srgbClr val="FFFFFF"/>
                </a:solidFill>
                <a:latin typeface="Arial"/>
                <a:ea typeface="Arial"/>
                <a:cs typeface="Arial"/>
                <a:sym typeface="Arial"/>
              </a:defRPr>
            </a:lvl1pPr>
          </a:lstStyle>
          <a:p>
            <a:pPr/>
            <a:r>
              <a:t>EMJMD in Nuclear Physics</a:t>
            </a:r>
          </a:p>
        </p:txBody>
      </p:sp>
      <p:pic>
        <p:nvPicPr>
          <p:cNvPr id="37" name="video pegado.png" descr="video pegado.png"/>
          <p:cNvPicPr>
            <a:picLocks noChangeAspect="1"/>
          </p:cNvPicPr>
          <p:nvPr/>
        </p:nvPicPr>
        <p:blipFill>
          <a:blip r:embed="rId2">
            <a:extLst/>
          </a:blip>
          <a:srcRect l="0" t="0" r="0" b="0"/>
          <a:stretch>
            <a:fillRect/>
          </a:stretch>
        </p:blipFill>
        <p:spPr>
          <a:xfrm>
            <a:off x="529166" y="9305206"/>
            <a:ext cx="2792541" cy="503418"/>
          </a:xfrm>
          <a:prstGeom prst="rect">
            <a:avLst/>
          </a:prstGeom>
          <a:ln w="3175">
            <a:miter lim="400000"/>
          </a:ln>
        </p:spPr>
      </p:pic>
      <p:sp>
        <p:nvSpPr>
          <p:cNvPr id="38" name="July 2024"/>
          <p:cNvSpPr txBox="1"/>
          <p:nvPr/>
        </p:nvSpPr>
        <p:spPr>
          <a:xfrm>
            <a:off x="10091495" y="9380224"/>
            <a:ext cx="1085276" cy="289702"/>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587022">
              <a:spcBef>
                <a:spcPts val="0"/>
              </a:spcBef>
              <a:defRPr sz="1800">
                <a:solidFill>
                  <a:srgbClr val="FFFFFF"/>
                </a:solidFill>
                <a:latin typeface="Arial"/>
                <a:ea typeface="Arial"/>
                <a:cs typeface="Arial"/>
                <a:sym typeface="Arial"/>
              </a:defRPr>
            </a:lvl1pPr>
          </a:lstStyle>
          <a:p>
            <a:pPr/>
            <a:r>
              <a:t>July 2024 </a:t>
            </a:r>
          </a:p>
        </p:txBody>
      </p:sp>
      <p:sp>
        <p:nvSpPr>
          <p:cNvPr id="39" name="Google Shape;65;p14"/>
          <p:cNvSpPr/>
          <p:nvPr/>
        </p:nvSpPr>
        <p:spPr>
          <a:xfrm>
            <a:off x="-2196532" y="-58081"/>
            <a:ext cx="16449597" cy="816544"/>
          </a:xfrm>
          <a:prstGeom prst="rect">
            <a:avLst/>
          </a:prstGeom>
          <a:solidFill>
            <a:srgbClr val="31007A"/>
          </a:solidFill>
          <a:ln w="3175">
            <a:miter lim="400000"/>
          </a:ln>
        </p:spPr>
        <p:txBody>
          <a:bodyPr lIns="0" tIns="0" rIns="0" bIns="0" anchor="b"/>
          <a:lstStyle/>
          <a:p>
            <a:pPr algn="ctr" defTabSz="914400">
              <a:lnSpc>
                <a:spcPct val="90000"/>
              </a:lnSpc>
              <a:spcBef>
                <a:spcPts val="0"/>
              </a:spcBef>
              <a:defRPr sz="2800">
                <a:solidFill>
                  <a:srgbClr val="FFFFFF"/>
                </a:solidFill>
                <a:latin typeface="Arial"/>
                <a:ea typeface="Arial"/>
                <a:cs typeface="Arial"/>
                <a:sym typeface="Arial"/>
              </a:defRPr>
            </a:pPr>
          </a:p>
        </p:txBody>
      </p:sp>
      <p:pic>
        <p:nvPicPr>
          <p:cNvPr id="40" name="video pegado.png" descr="video pegado.png"/>
          <p:cNvPicPr>
            <a:picLocks noChangeAspect="1"/>
          </p:cNvPicPr>
          <p:nvPr/>
        </p:nvPicPr>
        <p:blipFill>
          <a:blip r:embed="rId3">
            <a:extLst/>
          </a:blip>
          <a:srcRect l="5351" t="15339" r="68640" b="15146"/>
          <a:stretch>
            <a:fillRect/>
          </a:stretch>
        </p:blipFill>
        <p:spPr>
          <a:xfrm>
            <a:off x="10745712"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41" name="Erasmus Mundus…"/>
          <p:cNvSpPr txBox="1"/>
          <p:nvPr/>
        </p:nvSpPr>
        <p:spPr>
          <a:xfrm>
            <a:off x="11462465" y="68250"/>
            <a:ext cx="1455864"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solidFill>
                  <a:srgbClr val="FFFFFF"/>
                </a:solidFill>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rPr>
                <a:solidFill>
                  <a:srgbClr val="FFFFFF"/>
                </a:solidFill>
              </a:rPr>
              <a:t>JMD on</a:t>
            </a:r>
            <a:r>
              <a:t>                   </a:t>
            </a:r>
            <a:r>
              <a:rPr>
                <a:solidFill>
                  <a:srgbClr val="0CFC66"/>
                </a:solidFill>
              </a:rPr>
              <a:t>Nuclear Physics</a:t>
            </a:r>
            <a:r>
              <a:rPr>
                <a:solidFill>
                  <a:srgbClr val="0EBD6C"/>
                </a:solidFill>
              </a:rPr>
              <a:t> </a:t>
            </a:r>
          </a:p>
        </p:txBody>
      </p:sp>
      <p:sp>
        <p:nvSpPr>
          <p:cNvPr id="42"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y foto alternativa">
    <p:spTree>
      <p:nvGrpSpPr>
        <p:cNvPr id="1" name=""/>
        <p:cNvGrpSpPr/>
        <p:nvPr/>
      </p:nvGrpSpPr>
      <p:grpSpPr>
        <a:xfrm>
          <a:off x="0" y="0"/>
          <a:ext cx="0" cy="0"/>
          <a:chOff x="0" y="0"/>
          <a:chExt cx="0" cy="0"/>
        </a:xfrm>
      </p:grpSpPr>
      <p:sp>
        <p:nvSpPr>
          <p:cNvPr id="49" name="Acercamiento de un patrón blanco, curvado y con capas"/>
          <p:cNvSpPr/>
          <p:nvPr>
            <p:ph type="pic" sz="quarter" idx="21"/>
          </p:nvPr>
        </p:nvSpPr>
        <p:spPr>
          <a:xfrm>
            <a:off x="6315709" y="2819399"/>
            <a:ext cx="4114802" cy="4114802"/>
          </a:xfrm>
          <a:prstGeom prst="rect">
            <a:avLst/>
          </a:prstGeom>
        </p:spPr>
        <p:txBody>
          <a:bodyPr lIns="91439" tIns="45719" rIns="91439" bIns="45719">
            <a:noAutofit/>
          </a:bodyPr>
          <a:lstStyle/>
          <a:p>
            <a:pPr/>
          </a:p>
        </p:txBody>
      </p:sp>
      <p:sp>
        <p:nvSpPr>
          <p:cNvPr id="50" name="Título de diapositiva"/>
          <p:cNvSpPr txBox="1"/>
          <p:nvPr>
            <p:ph type="title" hasCustomPrompt="1"/>
          </p:nvPr>
        </p:nvSpPr>
        <p:spPr>
          <a:xfrm>
            <a:off x="3206749" y="3219450"/>
            <a:ext cx="2933701" cy="1764683"/>
          </a:xfrm>
          <a:prstGeom prst="rect">
            <a:avLst/>
          </a:prstGeom>
        </p:spPr>
        <p:txBody>
          <a:bodyPr lIns="15240" tIns="15240" rIns="15240" bIns="15240"/>
          <a:lstStyle>
            <a:lvl1pPr algn="l">
              <a:lnSpc>
                <a:spcPct val="90000"/>
              </a:lnSpc>
              <a:defRPr spc="-66" sz="6600">
                <a:solidFill>
                  <a:schemeClr val="accent1">
                    <a:satOff val="-9155"/>
                    <a:lumOff val="-32673"/>
                  </a:schemeClr>
                </a:solidFill>
                <a:latin typeface="+mn-lt"/>
                <a:ea typeface="+mn-ea"/>
                <a:cs typeface="+mn-cs"/>
                <a:sym typeface="Produkt Extralight"/>
              </a:defRPr>
            </a:lvl1pPr>
          </a:lstStyle>
          <a:p>
            <a:pPr/>
            <a:r>
              <a:t>Título de diapositiva</a:t>
            </a:r>
          </a:p>
        </p:txBody>
      </p:sp>
      <p:sp>
        <p:nvSpPr>
          <p:cNvPr id="51" name="Nivel de texto 1…"/>
          <p:cNvSpPr txBox="1"/>
          <p:nvPr>
            <p:ph type="body" sz="quarter" idx="1" hasCustomPrompt="1"/>
          </p:nvPr>
        </p:nvSpPr>
        <p:spPr>
          <a:xfrm>
            <a:off x="3206749" y="4964429"/>
            <a:ext cx="2933701" cy="1615629"/>
          </a:xfrm>
          <a:prstGeom prst="rect">
            <a:avLst/>
          </a:prstGeom>
        </p:spPr>
        <p:txBody>
          <a:bodyPr lIns="15240" tIns="15240" rIns="15240" bIns="15240"/>
          <a:lstStyle>
            <a:lvl1pPr marL="0" indent="0" algn="l" defTabSz="587022">
              <a:defRPr sz="3400">
                <a:solidFill>
                  <a:schemeClr val="accent1">
                    <a:satOff val="-9155"/>
                    <a:lumOff val="-32673"/>
                  </a:schemeClr>
                </a:solidFill>
                <a:latin typeface="+mn-lt"/>
                <a:ea typeface="+mn-ea"/>
                <a:cs typeface="+mn-cs"/>
                <a:sym typeface="Produkt Extralight"/>
              </a:defRPr>
            </a:lvl1pPr>
            <a:lvl2pPr marL="0" indent="457200" algn="l" defTabSz="587022">
              <a:defRPr sz="3400">
                <a:solidFill>
                  <a:schemeClr val="accent1">
                    <a:satOff val="-9155"/>
                    <a:lumOff val="-32673"/>
                  </a:schemeClr>
                </a:solidFill>
                <a:latin typeface="+mn-lt"/>
                <a:ea typeface="+mn-ea"/>
                <a:cs typeface="+mn-cs"/>
                <a:sym typeface="Produkt Extralight"/>
              </a:defRPr>
            </a:lvl2pPr>
            <a:lvl3pPr marL="0" indent="914400" algn="l" defTabSz="587022">
              <a:defRPr sz="3400">
                <a:solidFill>
                  <a:schemeClr val="accent1">
                    <a:satOff val="-9155"/>
                    <a:lumOff val="-32673"/>
                  </a:schemeClr>
                </a:solidFill>
                <a:latin typeface="+mn-lt"/>
                <a:ea typeface="+mn-ea"/>
                <a:cs typeface="+mn-cs"/>
                <a:sym typeface="Produkt Extralight"/>
              </a:defRPr>
            </a:lvl3pPr>
            <a:lvl4pPr marL="0" indent="1371600" algn="l" defTabSz="587022">
              <a:defRPr sz="3400">
                <a:solidFill>
                  <a:schemeClr val="accent1">
                    <a:satOff val="-9155"/>
                    <a:lumOff val="-32673"/>
                  </a:schemeClr>
                </a:solidFill>
                <a:latin typeface="+mn-lt"/>
                <a:ea typeface="+mn-ea"/>
                <a:cs typeface="+mn-cs"/>
                <a:sym typeface="Produkt Extralight"/>
              </a:defRPr>
            </a:lvl4pPr>
            <a:lvl5pPr marL="0" indent="1828800" algn="l" defTabSz="587022">
              <a:defRPr sz="3400">
                <a:solidFill>
                  <a:schemeClr val="accent1">
                    <a:satOff val="-9155"/>
                    <a:lumOff val="-32673"/>
                  </a:schemeClr>
                </a:solidFill>
                <a:latin typeface="+mn-lt"/>
                <a:ea typeface="+mn-ea"/>
                <a:cs typeface="+mn-cs"/>
                <a:sym typeface="Produkt Extralight"/>
              </a:defRPr>
            </a:lvl5pPr>
          </a:lstStyle>
          <a:p>
            <a:pPr/>
            <a:r>
              <a:t>Subtítulo de diapositiva</a:t>
            </a:r>
          </a:p>
          <a:p>
            <a:pPr lvl="1"/>
            <a:r>
              <a:t/>
            </a:r>
          </a:p>
          <a:p>
            <a:pPr lvl="2"/>
            <a:r>
              <a:t/>
            </a:r>
          </a:p>
          <a:p>
            <a:pPr lvl="3"/>
            <a:r>
              <a:t/>
            </a:r>
          </a:p>
          <a:p>
            <a:pPr lvl="4"/>
            <a:r>
              <a:t/>
            </a:r>
          </a:p>
        </p:txBody>
      </p:sp>
      <p:sp>
        <p:nvSpPr>
          <p:cNvPr id="52" name="EMJMD in Nuclear Physics"/>
          <p:cNvSpPr/>
          <p:nvPr/>
        </p:nvSpPr>
        <p:spPr>
          <a:xfrm>
            <a:off x="-313895" y="9283940"/>
            <a:ext cx="13632590" cy="482271"/>
          </a:xfrm>
          <a:prstGeom prst="rect">
            <a:avLst/>
          </a:prstGeom>
          <a:solidFill>
            <a:srgbClr val="31007A"/>
          </a:solidFill>
          <a:ln w="3175">
            <a:miter lim="400000"/>
          </a:ln>
          <a:extLst>
            <a:ext uri="{C572A759-6A51-4108-AA02-DFA0A04FC94B}">
              <ma14:wrappingTextBoxFlag xmlns:ma14="http://schemas.microsoft.com/office/mac/drawingml/2011/main" val="1"/>
            </a:ext>
          </a:extLst>
        </p:spPr>
        <p:txBody>
          <a:bodyPr lIns="15240" tIns="15240" rIns="15240" bIns="15240" anchor="ctr"/>
          <a:lstStyle>
            <a:lvl1pPr algn="ctr" defTabSz="587022">
              <a:spcBef>
                <a:spcPts val="0"/>
              </a:spcBef>
              <a:defRPr b="1" sz="1800">
                <a:solidFill>
                  <a:srgbClr val="FFFFFF"/>
                </a:solidFill>
                <a:latin typeface="Arial"/>
                <a:ea typeface="Arial"/>
                <a:cs typeface="Arial"/>
                <a:sym typeface="Arial"/>
              </a:defRPr>
            </a:lvl1pPr>
          </a:lstStyle>
          <a:p>
            <a:pPr/>
            <a:r>
              <a:t>EMJMD in Nuclear Physics</a:t>
            </a:r>
          </a:p>
        </p:txBody>
      </p:sp>
      <p:pic>
        <p:nvPicPr>
          <p:cNvPr id="53" name="video pegado.png" descr="video pegado.png"/>
          <p:cNvPicPr>
            <a:picLocks noChangeAspect="1"/>
          </p:cNvPicPr>
          <p:nvPr/>
        </p:nvPicPr>
        <p:blipFill>
          <a:blip r:embed="rId2">
            <a:extLst/>
          </a:blip>
          <a:srcRect l="0" t="0" r="0" b="0"/>
          <a:stretch>
            <a:fillRect/>
          </a:stretch>
        </p:blipFill>
        <p:spPr>
          <a:xfrm>
            <a:off x="529166" y="9305206"/>
            <a:ext cx="2792541" cy="503418"/>
          </a:xfrm>
          <a:prstGeom prst="rect">
            <a:avLst/>
          </a:prstGeom>
          <a:ln w="3175">
            <a:miter lim="400000"/>
          </a:ln>
        </p:spPr>
      </p:pic>
      <p:sp>
        <p:nvSpPr>
          <p:cNvPr id="54" name="July 2024"/>
          <p:cNvSpPr txBox="1"/>
          <p:nvPr/>
        </p:nvSpPr>
        <p:spPr>
          <a:xfrm>
            <a:off x="10091495" y="9380224"/>
            <a:ext cx="1085276" cy="289702"/>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587022">
              <a:spcBef>
                <a:spcPts val="0"/>
              </a:spcBef>
              <a:defRPr sz="1800">
                <a:solidFill>
                  <a:srgbClr val="FFFFFF"/>
                </a:solidFill>
                <a:latin typeface="Arial"/>
                <a:ea typeface="Arial"/>
                <a:cs typeface="Arial"/>
                <a:sym typeface="Arial"/>
              </a:defRPr>
            </a:lvl1pPr>
          </a:lstStyle>
          <a:p>
            <a:pPr/>
            <a:r>
              <a:t>July 2024 </a:t>
            </a:r>
          </a:p>
        </p:txBody>
      </p:sp>
      <p:sp>
        <p:nvSpPr>
          <p:cNvPr id="55" name="Google Shape;65;p14"/>
          <p:cNvSpPr/>
          <p:nvPr/>
        </p:nvSpPr>
        <p:spPr>
          <a:xfrm>
            <a:off x="-2196532" y="-58081"/>
            <a:ext cx="16449597" cy="816544"/>
          </a:xfrm>
          <a:prstGeom prst="rect">
            <a:avLst/>
          </a:prstGeom>
          <a:solidFill>
            <a:srgbClr val="31007A"/>
          </a:solidFill>
          <a:ln w="3175">
            <a:miter lim="400000"/>
          </a:ln>
        </p:spPr>
        <p:txBody>
          <a:bodyPr lIns="0" tIns="0" rIns="0" bIns="0" anchor="b"/>
          <a:lstStyle/>
          <a:p>
            <a:pPr algn="ctr" defTabSz="914400">
              <a:lnSpc>
                <a:spcPct val="90000"/>
              </a:lnSpc>
              <a:spcBef>
                <a:spcPts val="0"/>
              </a:spcBef>
              <a:defRPr sz="2800">
                <a:solidFill>
                  <a:srgbClr val="FFFFFF"/>
                </a:solidFill>
                <a:latin typeface="Arial"/>
                <a:ea typeface="Arial"/>
                <a:cs typeface="Arial"/>
                <a:sym typeface="Arial"/>
              </a:defRPr>
            </a:pPr>
          </a:p>
        </p:txBody>
      </p:sp>
      <p:pic>
        <p:nvPicPr>
          <p:cNvPr id="56" name="video pegado.png" descr="video pegado.png"/>
          <p:cNvPicPr>
            <a:picLocks noChangeAspect="1"/>
          </p:cNvPicPr>
          <p:nvPr/>
        </p:nvPicPr>
        <p:blipFill>
          <a:blip r:embed="rId3">
            <a:extLst/>
          </a:blip>
          <a:srcRect l="5351" t="15339" r="68640" b="15146"/>
          <a:stretch>
            <a:fillRect/>
          </a:stretch>
        </p:blipFill>
        <p:spPr>
          <a:xfrm>
            <a:off x="10745712"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57" name="Erasmus Mundus…"/>
          <p:cNvSpPr txBox="1"/>
          <p:nvPr/>
        </p:nvSpPr>
        <p:spPr>
          <a:xfrm>
            <a:off x="11462465" y="68250"/>
            <a:ext cx="1455864"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solidFill>
                  <a:srgbClr val="FFFFFF"/>
                </a:solidFill>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rPr>
                <a:solidFill>
                  <a:srgbClr val="FFFFFF"/>
                </a:solidFill>
              </a:rPr>
              <a:t>JMD on</a:t>
            </a:r>
            <a:r>
              <a:t>                   </a:t>
            </a:r>
            <a:r>
              <a:rPr>
                <a:solidFill>
                  <a:srgbClr val="0CFC66"/>
                </a:solidFill>
              </a:rPr>
              <a:t>Nuclear Physics</a:t>
            </a:r>
            <a:r>
              <a:rPr>
                <a:solidFill>
                  <a:srgbClr val="0EBD6C"/>
                </a:solidFill>
              </a:rPr>
              <a:t> </a:t>
            </a:r>
          </a:p>
        </p:txBody>
      </p:sp>
      <p:sp>
        <p:nvSpPr>
          <p:cNvPr id="58"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y viñetas">
    <p:spTree>
      <p:nvGrpSpPr>
        <p:cNvPr id="1" name=""/>
        <p:cNvGrpSpPr/>
        <p:nvPr/>
      </p:nvGrpSpPr>
      <p:grpSpPr>
        <a:xfrm>
          <a:off x="0" y="0"/>
          <a:ext cx="0" cy="0"/>
          <a:chOff x="0" y="0"/>
          <a:chExt cx="0" cy="0"/>
        </a:xfrm>
      </p:grpSpPr>
      <p:sp>
        <p:nvSpPr>
          <p:cNvPr id="65" name="Subtítulo de diapositiva"/>
          <p:cNvSpPr txBox="1"/>
          <p:nvPr>
            <p:ph type="body" sz="quarter" idx="21" hasCustomPrompt="1"/>
          </p:nvPr>
        </p:nvSpPr>
        <p:spPr>
          <a:xfrm>
            <a:off x="3206749" y="3516629"/>
            <a:ext cx="6591302" cy="300991"/>
          </a:xfrm>
          <a:prstGeom prst="rect">
            <a:avLst/>
          </a:prstGeom>
        </p:spPr>
        <p:txBody>
          <a:bodyPr lIns="13715" tIns="13715" rIns="13715" bIns="13715"/>
          <a:lstStyle>
            <a:lvl1pPr marL="0" indent="0" algn="l" defTabSz="299381">
              <a:defRPr sz="1734">
                <a:solidFill>
                  <a:schemeClr val="accent1">
                    <a:satOff val="-9155"/>
                    <a:lumOff val="-32673"/>
                  </a:schemeClr>
                </a:solidFill>
                <a:latin typeface="+mn-lt"/>
                <a:ea typeface="+mn-ea"/>
                <a:cs typeface="+mn-cs"/>
                <a:sym typeface="Produkt Extralight"/>
              </a:defRPr>
            </a:lvl1pPr>
          </a:lstStyle>
          <a:p>
            <a:pPr/>
            <a:r>
              <a:t>Subtítulo de diapositiva</a:t>
            </a:r>
          </a:p>
        </p:txBody>
      </p:sp>
      <p:sp>
        <p:nvSpPr>
          <p:cNvPr id="66" name="Nivel de texto 1…"/>
          <p:cNvSpPr txBox="1"/>
          <p:nvPr>
            <p:ph type="body" sz="quarter" idx="1" hasCustomPrompt="1"/>
          </p:nvPr>
        </p:nvSpPr>
        <p:spPr>
          <a:xfrm>
            <a:off x="3206749" y="4093951"/>
            <a:ext cx="6591302" cy="2476804"/>
          </a:xfrm>
          <a:prstGeom prst="rect">
            <a:avLst/>
          </a:prstGeom>
        </p:spPr>
        <p:txBody>
          <a:bodyPr lIns="15240" tIns="15240" rIns="15240" bIns="15240"/>
          <a:lstStyle>
            <a:lvl1pPr marL="2743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1pPr>
            <a:lvl2pPr marL="7315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2pPr>
            <a:lvl3pPr marL="11887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3pPr>
            <a:lvl4pPr marL="16459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4pPr>
            <a:lvl5pPr marL="21031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5pPr>
          </a:lstStyle>
          <a:p>
            <a:pPr/>
            <a:r>
              <a:t>Texto en viñeta de diapositiva</a:t>
            </a:r>
          </a:p>
          <a:p>
            <a:pPr lvl="1"/>
            <a:r>
              <a:t/>
            </a:r>
          </a:p>
          <a:p>
            <a:pPr lvl="2"/>
            <a:r>
              <a:t/>
            </a:r>
          </a:p>
          <a:p>
            <a:pPr lvl="3"/>
            <a:r>
              <a:t/>
            </a:r>
          </a:p>
          <a:p>
            <a:pPr lvl="4"/>
            <a:r>
              <a:t/>
            </a:r>
          </a:p>
        </p:txBody>
      </p:sp>
      <p:sp>
        <p:nvSpPr>
          <p:cNvPr id="67" name="EMJMD in Nuclear Physics"/>
          <p:cNvSpPr/>
          <p:nvPr/>
        </p:nvSpPr>
        <p:spPr>
          <a:xfrm>
            <a:off x="-313895" y="9283940"/>
            <a:ext cx="13632590" cy="482271"/>
          </a:xfrm>
          <a:prstGeom prst="rect">
            <a:avLst/>
          </a:prstGeom>
          <a:solidFill>
            <a:srgbClr val="31007A"/>
          </a:solidFill>
          <a:ln w="3175">
            <a:miter lim="400000"/>
          </a:ln>
          <a:extLst>
            <a:ext uri="{C572A759-6A51-4108-AA02-DFA0A04FC94B}">
              <ma14:wrappingTextBoxFlag xmlns:ma14="http://schemas.microsoft.com/office/mac/drawingml/2011/main" val="1"/>
            </a:ext>
          </a:extLst>
        </p:spPr>
        <p:txBody>
          <a:bodyPr lIns="15240" tIns="15240" rIns="15240" bIns="15240" anchor="ctr"/>
          <a:lstStyle>
            <a:lvl1pPr algn="ctr" defTabSz="587022">
              <a:spcBef>
                <a:spcPts val="0"/>
              </a:spcBef>
              <a:defRPr b="1" sz="1800">
                <a:solidFill>
                  <a:srgbClr val="FFFFFF"/>
                </a:solidFill>
                <a:latin typeface="Arial"/>
                <a:ea typeface="Arial"/>
                <a:cs typeface="Arial"/>
                <a:sym typeface="Arial"/>
              </a:defRPr>
            </a:lvl1pPr>
          </a:lstStyle>
          <a:p>
            <a:pPr/>
            <a:r>
              <a:t>EMJMD in Nuclear Physics</a:t>
            </a:r>
          </a:p>
        </p:txBody>
      </p:sp>
      <p:pic>
        <p:nvPicPr>
          <p:cNvPr id="68" name="video pegado.png" descr="video pegado.png"/>
          <p:cNvPicPr>
            <a:picLocks noChangeAspect="1"/>
          </p:cNvPicPr>
          <p:nvPr/>
        </p:nvPicPr>
        <p:blipFill>
          <a:blip r:embed="rId2">
            <a:extLst/>
          </a:blip>
          <a:srcRect l="0" t="0" r="0" b="0"/>
          <a:stretch>
            <a:fillRect/>
          </a:stretch>
        </p:blipFill>
        <p:spPr>
          <a:xfrm>
            <a:off x="529166" y="9305206"/>
            <a:ext cx="2792541" cy="503418"/>
          </a:xfrm>
          <a:prstGeom prst="rect">
            <a:avLst/>
          </a:prstGeom>
          <a:ln w="3175">
            <a:miter lim="400000"/>
          </a:ln>
        </p:spPr>
      </p:pic>
      <p:sp>
        <p:nvSpPr>
          <p:cNvPr id="69" name="July 2024"/>
          <p:cNvSpPr txBox="1"/>
          <p:nvPr/>
        </p:nvSpPr>
        <p:spPr>
          <a:xfrm>
            <a:off x="10091495" y="9380224"/>
            <a:ext cx="1085276" cy="289702"/>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587022">
              <a:spcBef>
                <a:spcPts val="0"/>
              </a:spcBef>
              <a:defRPr sz="1800">
                <a:solidFill>
                  <a:srgbClr val="FFFFFF"/>
                </a:solidFill>
                <a:latin typeface="Arial"/>
                <a:ea typeface="Arial"/>
                <a:cs typeface="Arial"/>
                <a:sym typeface="Arial"/>
              </a:defRPr>
            </a:lvl1pPr>
          </a:lstStyle>
          <a:p>
            <a:pPr/>
            <a:r>
              <a:t>July 2024 </a:t>
            </a:r>
          </a:p>
        </p:txBody>
      </p:sp>
      <p:sp>
        <p:nvSpPr>
          <p:cNvPr id="70" name="Google Shape;65;p14"/>
          <p:cNvSpPr/>
          <p:nvPr/>
        </p:nvSpPr>
        <p:spPr>
          <a:xfrm>
            <a:off x="-2196532" y="-58081"/>
            <a:ext cx="16449597" cy="816544"/>
          </a:xfrm>
          <a:prstGeom prst="rect">
            <a:avLst/>
          </a:prstGeom>
          <a:solidFill>
            <a:srgbClr val="31007A"/>
          </a:solidFill>
          <a:ln w="3175">
            <a:miter lim="400000"/>
          </a:ln>
        </p:spPr>
        <p:txBody>
          <a:bodyPr lIns="0" tIns="0" rIns="0" bIns="0" anchor="b"/>
          <a:lstStyle/>
          <a:p>
            <a:pPr algn="ctr" defTabSz="914400">
              <a:lnSpc>
                <a:spcPct val="90000"/>
              </a:lnSpc>
              <a:spcBef>
                <a:spcPts val="0"/>
              </a:spcBef>
              <a:defRPr sz="2800">
                <a:solidFill>
                  <a:srgbClr val="FFFFFF"/>
                </a:solidFill>
                <a:latin typeface="Arial"/>
                <a:ea typeface="Arial"/>
                <a:cs typeface="Arial"/>
                <a:sym typeface="Arial"/>
              </a:defRPr>
            </a:pPr>
          </a:p>
        </p:txBody>
      </p:sp>
      <p:pic>
        <p:nvPicPr>
          <p:cNvPr id="71" name="video pegado.png" descr="video pegado.png"/>
          <p:cNvPicPr>
            <a:picLocks noChangeAspect="1"/>
          </p:cNvPicPr>
          <p:nvPr/>
        </p:nvPicPr>
        <p:blipFill>
          <a:blip r:embed="rId3">
            <a:extLst/>
          </a:blip>
          <a:srcRect l="5351" t="15339" r="68640" b="15146"/>
          <a:stretch>
            <a:fillRect/>
          </a:stretch>
        </p:blipFill>
        <p:spPr>
          <a:xfrm>
            <a:off x="10745712"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72" name="Erasmus Mundus…"/>
          <p:cNvSpPr txBox="1"/>
          <p:nvPr/>
        </p:nvSpPr>
        <p:spPr>
          <a:xfrm>
            <a:off x="11462465" y="68250"/>
            <a:ext cx="1455864"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solidFill>
                  <a:srgbClr val="FFFFFF"/>
                </a:solidFill>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rPr>
                <a:solidFill>
                  <a:srgbClr val="FFFFFF"/>
                </a:solidFill>
              </a:rPr>
              <a:t>JMD on</a:t>
            </a:r>
            <a:r>
              <a:t>                   </a:t>
            </a:r>
            <a:r>
              <a:rPr>
                <a:solidFill>
                  <a:srgbClr val="0CFC66"/>
                </a:solidFill>
              </a:rPr>
              <a:t>Nuclear Physics</a:t>
            </a:r>
            <a:r>
              <a:rPr>
                <a:solidFill>
                  <a:srgbClr val="0EBD6C"/>
                </a:solidFill>
              </a:rPr>
              <a:t> </a:t>
            </a:r>
          </a:p>
        </p:txBody>
      </p:sp>
      <p:sp>
        <p:nvSpPr>
          <p:cNvPr id="73"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ñetas">
    <p:spTree>
      <p:nvGrpSpPr>
        <p:cNvPr id="1" name=""/>
        <p:cNvGrpSpPr/>
        <p:nvPr/>
      </p:nvGrpSpPr>
      <p:grpSpPr>
        <a:xfrm>
          <a:off x="0" y="0"/>
          <a:ext cx="0" cy="0"/>
          <a:chOff x="0" y="0"/>
          <a:chExt cx="0" cy="0"/>
        </a:xfrm>
      </p:grpSpPr>
      <p:sp>
        <p:nvSpPr>
          <p:cNvPr id="80" name="Nivel de texto 1…"/>
          <p:cNvSpPr txBox="1"/>
          <p:nvPr>
            <p:ph type="body" sz="quarter" idx="1" hasCustomPrompt="1"/>
          </p:nvPr>
        </p:nvSpPr>
        <p:spPr>
          <a:xfrm>
            <a:off x="3206749" y="4093951"/>
            <a:ext cx="6591302" cy="2476804"/>
          </a:xfrm>
          <a:prstGeom prst="rect">
            <a:avLst/>
          </a:prstGeom>
        </p:spPr>
        <p:txBody>
          <a:bodyPr lIns="15240" tIns="15240" rIns="15240" bIns="15240"/>
          <a:lstStyle>
            <a:lvl1pPr marL="2743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1pPr>
            <a:lvl2pPr marL="7315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2pPr>
            <a:lvl3pPr marL="11887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3pPr>
            <a:lvl4pPr marL="16459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4pPr>
            <a:lvl5pPr marL="21031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5pPr>
          </a:lstStyle>
          <a:p>
            <a:pPr/>
            <a:r>
              <a:t>Texto en viñeta de diapositiva</a:t>
            </a:r>
          </a:p>
          <a:p>
            <a:pPr lvl="1"/>
            <a:r>
              <a:t/>
            </a:r>
          </a:p>
          <a:p>
            <a:pPr lvl="2"/>
            <a:r>
              <a:t/>
            </a:r>
          </a:p>
          <a:p>
            <a:pPr lvl="3"/>
            <a:r>
              <a:t/>
            </a:r>
          </a:p>
          <a:p>
            <a:pPr lvl="4"/>
            <a:r>
              <a:t/>
            </a:r>
          </a:p>
        </p:txBody>
      </p:sp>
      <p:sp>
        <p:nvSpPr>
          <p:cNvPr id="81" name="EMJMD in Nuclear Physics"/>
          <p:cNvSpPr/>
          <p:nvPr/>
        </p:nvSpPr>
        <p:spPr>
          <a:xfrm>
            <a:off x="-313895" y="9284030"/>
            <a:ext cx="13632590" cy="545771"/>
          </a:xfrm>
          <a:prstGeom prst="rect">
            <a:avLst/>
          </a:prstGeom>
          <a:solidFill>
            <a:srgbClr val="31007A"/>
          </a:solidFill>
          <a:ln w="3175">
            <a:miter lim="400000"/>
          </a:ln>
          <a:extLst>
            <a:ext uri="{C572A759-6A51-4108-AA02-DFA0A04FC94B}">
              <ma14:wrappingTextBoxFlag xmlns:ma14="http://schemas.microsoft.com/office/mac/drawingml/2011/main" val="1"/>
            </a:ext>
          </a:extLst>
        </p:spPr>
        <p:txBody>
          <a:bodyPr lIns="15240" tIns="15240" rIns="15240" bIns="15240" anchor="ctr"/>
          <a:lstStyle>
            <a:lvl1pPr algn="ctr" defTabSz="587022">
              <a:spcBef>
                <a:spcPts val="0"/>
              </a:spcBef>
              <a:defRPr b="1" sz="1800">
                <a:solidFill>
                  <a:srgbClr val="FFFFFF"/>
                </a:solidFill>
                <a:latin typeface="Arial"/>
                <a:ea typeface="Arial"/>
                <a:cs typeface="Arial"/>
                <a:sym typeface="Arial"/>
              </a:defRPr>
            </a:lvl1pPr>
          </a:lstStyle>
          <a:p>
            <a:pPr/>
            <a:r>
              <a:t>EMJMD in Nuclear Physics</a:t>
            </a:r>
          </a:p>
        </p:txBody>
      </p:sp>
      <p:pic>
        <p:nvPicPr>
          <p:cNvPr id="82" name="video pegado.png" descr="video pegado.png"/>
          <p:cNvPicPr>
            <a:picLocks noChangeAspect="1"/>
          </p:cNvPicPr>
          <p:nvPr/>
        </p:nvPicPr>
        <p:blipFill>
          <a:blip r:embed="rId2">
            <a:extLst/>
          </a:blip>
          <a:srcRect l="0" t="0" r="0" b="0"/>
          <a:stretch>
            <a:fillRect/>
          </a:stretch>
        </p:blipFill>
        <p:spPr>
          <a:xfrm>
            <a:off x="529166" y="9305206"/>
            <a:ext cx="2792541" cy="503418"/>
          </a:xfrm>
          <a:prstGeom prst="rect">
            <a:avLst/>
          </a:prstGeom>
          <a:ln w="3175">
            <a:miter lim="400000"/>
          </a:ln>
        </p:spPr>
      </p:pic>
      <p:sp>
        <p:nvSpPr>
          <p:cNvPr id="83" name="July 2024"/>
          <p:cNvSpPr txBox="1"/>
          <p:nvPr/>
        </p:nvSpPr>
        <p:spPr>
          <a:xfrm>
            <a:off x="10091495" y="9380224"/>
            <a:ext cx="1085276" cy="289702"/>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587022">
              <a:spcBef>
                <a:spcPts val="0"/>
              </a:spcBef>
              <a:defRPr sz="1800">
                <a:solidFill>
                  <a:srgbClr val="FFFFFF"/>
                </a:solidFill>
                <a:latin typeface="Arial"/>
                <a:ea typeface="Arial"/>
                <a:cs typeface="Arial"/>
                <a:sym typeface="Arial"/>
              </a:defRPr>
            </a:lvl1pPr>
          </a:lstStyle>
          <a:p>
            <a:pPr/>
            <a:r>
              <a:t>July 2024 </a:t>
            </a:r>
          </a:p>
        </p:txBody>
      </p:sp>
      <p:sp>
        <p:nvSpPr>
          <p:cNvPr id="84" name="Google Shape;65;p14"/>
          <p:cNvSpPr/>
          <p:nvPr/>
        </p:nvSpPr>
        <p:spPr>
          <a:xfrm>
            <a:off x="-2196532" y="-58081"/>
            <a:ext cx="16449597" cy="816544"/>
          </a:xfrm>
          <a:prstGeom prst="rect">
            <a:avLst/>
          </a:prstGeom>
          <a:solidFill>
            <a:srgbClr val="31007A"/>
          </a:solidFill>
          <a:ln w="3175">
            <a:miter lim="400000"/>
          </a:ln>
        </p:spPr>
        <p:txBody>
          <a:bodyPr lIns="0" tIns="0" rIns="0" bIns="0" anchor="b"/>
          <a:lstStyle/>
          <a:p>
            <a:pPr algn="ctr" defTabSz="914400">
              <a:lnSpc>
                <a:spcPct val="90000"/>
              </a:lnSpc>
              <a:spcBef>
                <a:spcPts val="0"/>
              </a:spcBef>
              <a:defRPr sz="2800">
                <a:solidFill>
                  <a:srgbClr val="FFFFFF"/>
                </a:solidFill>
                <a:latin typeface="Arial"/>
                <a:ea typeface="Arial"/>
                <a:cs typeface="Arial"/>
                <a:sym typeface="Arial"/>
              </a:defRPr>
            </a:pPr>
          </a:p>
        </p:txBody>
      </p:sp>
      <p:pic>
        <p:nvPicPr>
          <p:cNvPr id="85" name="video pegado.png" descr="video pegado.png"/>
          <p:cNvPicPr>
            <a:picLocks noChangeAspect="1"/>
          </p:cNvPicPr>
          <p:nvPr/>
        </p:nvPicPr>
        <p:blipFill>
          <a:blip r:embed="rId3">
            <a:extLst/>
          </a:blip>
          <a:srcRect l="5351" t="15339" r="68640" b="15146"/>
          <a:stretch>
            <a:fillRect/>
          </a:stretch>
        </p:blipFill>
        <p:spPr>
          <a:xfrm>
            <a:off x="10745712"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86" name="Erasmus Mundus…"/>
          <p:cNvSpPr txBox="1"/>
          <p:nvPr/>
        </p:nvSpPr>
        <p:spPr>
          <a:xfrm>
            <a:off x="11462465" y="68250"/>
            <a:ext cx="1455864"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solidFill>
                  <a:srgbClr val="FFFFFF"/>
                </a:solidFill>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rPr>
                <a:solidFill>
                  <a:srgbClr val="FFFFFF"/>
                </a:solidFill>
              </a:rPr>
              <a:t>JMD on</a:t>
            </a:r>
            <a:r>
              <a:t>                   </a:t>
            </a:r>
            <a:r>
              <a:rPr>
                <a:solidFill>
                  <a:srgbClr val="0CFC66"/>
                </a:solidFill>
              </a:rPr>
              <a:t>Nuclear Physics</a:t>
            </a:r>
            <a:r>
              <a:rPr>
                <a:solidFill>
                  <a:srgbClr val="0EBD6C"/>
                </a:solidFill>
              </a:rPr>
              <a:t> </a:t>
            </a:r>
          </a:p>
        </p:txBody>
      </p:sp>
      <p:sp>
        <p:nvSpPr>
          <p:cNvPr id="87"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viñetas y foto">
    <p:spTree>
      <p:nvGrpSpPr>
        <p:cNvPr id="1" name=""/>
        <p:cNvGrpSpPr/>
        <p:nvPr/>
      </p:nvGrpSpPr>
      <p:grpSpPr>
        <a:xfrm>
          <a:off x="0" y="0"/>
          <a:ext cx="0" cy="0"/>
          <a:chOff x="0" y="0"/>
          <a:chExt cx="0" cy="0"/>
        </a:xfrm>
      </p:grpSpPr>
      <p:sp>
        <p:nvSpPr>
          <p:cNvPr id="94" name="Acercamiento del borde de una piedra curvada blanca"/>
          <p:cNvSpPr/>
          <p:nvPr>
            <p:ph type="pic" sz="quarter" idx="21"/>
          </p:nvPr>
        </p:nvSpPr>
        <p:spPr>
          <a:xfrm>
            <a:off x="6559550" y="2457449"/>
            <a:ext cx="3630931" cy="4842096"/>
          </a:xfrm>
          <a:prstGeom prst="rect">
            <a:avLst/>
          </a:prstGeom>
        </p:spPr>
        <p:txBody>
          <a:bodyPr lIns="91439" tIns="45719" rIns="91439" bIns="45719">
            <a:noAutofit/>
          </a:bodyPr>
          <a:lstStyle/>
          <a:p>
            <a:pPr/>
          </a:p>
        </p:txBody>
      </p:sp>
      <p:sp>
        <p:nvSpPr>
          <p:cNvPr id="95" name="Subtítulo de diapositiva"/>
          <p:cNvSpPr txBox="1"/>
          <p:nvPr>
            <p:ph type="body" sz="quarter" idx="22" hasCustomPrompt="1"/>
          </p:nvPr>
        </p:nvSpPr>
        <p:spPr>
          <a:xfrm>
            <a:off x="3206749" y="3516629"/>
            <a:ext cx="2933701" cy="300991"/>
          </a:xfrm>
          <a:prstGeom prst="rect">
            <a:avLst/>
          </a:prstGeom>
        </p:spPr>
        <p:txBody>
          <a:bodyPr lIns="13715" tIns="13715" rIns="13715" bIns="13715"/>
          <a:lstStyle>
            <a:lvl1pPr marL="0" indent="0" algn="l" defTabSz="299381">
              <a:defRPr sz="1734">
                <a:solidFill>
                  <a:schemeClr val="accent1">
                    <a:satOff val="-9155"/>
                    <a:lumOff val="-32673"/>
                  </a:schemeClr>
                </a:solidFill>
                <a:latin typeface="+mn-lt"/>
                <a:ea typeface="+mn-ea"/>
                <a:cs typeface="+mn-cs"/>
                <a:sym typeface="Produkt Extralight"/>
              </a:defRPr>
            </a:lvl1pPr>
          </a:lstStyle>
          <a:p>
            <a:pPr/>
            <a:r>
              <a:t>Subtítulo de diapositiva</a:t>
            </a:r>
          </a:p>
        </p:txBody>
      </p:sp>
      <p:sp>
        <p:nvSpPr>
          <p:cNvPr id="96" name="Título de diapositiva"/>
          <p:cNvSpPr txBox="1"/>
          <p:nvPr>
            <p:ph type="title" hasCustomPrompt="1"/>
          </p:nvPr>
        </p:nvSpPr>
        <p:spPr>
          <a:xfrm>
            <a:off x="3206749" y="3009899"/>
            <a:ext cx="2933701" cy="506731"/>
          </a:xfrm>
          <a:prstGeom prst="rect">
            <a:avLst/>
          </a:prstGeom>
        </p:spPr>
        <p:txBody>
          <a:bodyPr lIns="15240" tIns="15240" rIns="15240" bIns="15240" anchor="t"/>
          <a:lstStyle>
            <a:lvl1pPr algn="l">
              <a:lnSpc>
                <a:spcPct val="90000"/>
              </a:lnSpc>
              <a:defRPr spc="-66" sz="6600">
                <a:solidFill>
                  <a:schemeClr val="accent1">
                    <a:satOff val="-9155"/>
                    <a:lumOff val="-32673"/>
                  </a:schemeClr>
                </a:solidFill>
                <a:latin typeface="+mn-lt"/>
                <a:ea typeface="+mn-ea"/>
                <a:cs typeface="+mn-cs"/>
                <a:sym typeface="Produkt Extralight"/>
              </a:defRPr>
            </a:lvl1pPr>
          </a:lstStyle>
          <a:p>
            <a:pPr/>
            <a:r>
              <a:t>Título de diapositiva</a:t>
            </a:r>
          </a:p>
        </p:txBody>
      </p:sp>
      <p:sp>
        <p:nvSpPr>
          <p:cNvPr id="97" name="Nivel de texto 1…"/>
          <p:cNvSpPr txBox="1"/>
          <p:nvPr>
            <p:ph type="body" sz="quarter" idx="1" hasCustomPrompt="1"/>
          </p:nvPr>
        </p:nvSpPr>
        <p:spPr>
          <a:xfrm>
            <a:off x="3206749" y="4093951"/>
            <a:ext cx="2933701" cy="2476804"/>
          </a:xfrm>
          <a:prstGeom prst="rect">
            <a:avLst/>
          </a:prstGeom>
        </p:spPr>
        <p:txBody>
          <a:bodyPr lIns="15240" tIns="15240" rIns="15240" bIns="15240"/>
          <a:lstStyle>
            <a:lvl1pPr marL="2743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1pPr>
            <a:lvl2pPr marL="7315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2pPr>
            <a:lvl3pPr marL="11887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3pPr>
            <a:lvl4pPr marL="16459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4pPr>
            <a:lvl5pPr marL="21031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5pPr>
          </a:lstStyle>
          <a:p>
            <a:pPr/>
            <a:r>
              <a:t>Texto en viñeta de diapositiva</a:t>
            </a:r>
          </a:p>
          <a:p>
            <a:pPr lvl="1"/>
            <a:r>
              <a:t/>
            </a:r>
          </a:p>
          <a:p>
            <a:pPr lvl="2"/>
            <a:r>
              <a:t/>
            </a:r>
          </a:p>
          <a:p>
            <a:pPr lvl="3"/>
            <a:r>
              <a:t/>
            </a:r>
          </a:p>
          <a:p>
            <a:pPr lvl="4"/>
            <a:r>
              <a:t/>
            </a:r>
          </a:p>
        </p:txBody>
      </p:sp>
      <p:grpSp>
        <p:nvGrpSpPr>
          <p:cNvPr id="100" name="Google Shape;65;p14"/>
          <p:cNvGrpSpPr/>
          <p:nvPr/>
        </p:nvGrpSpPr>
        <p:grpSpPr>
          <a:xfrm>
            <a:off x="-1802024" y="-41250"/>
            <a:ext cx="16449597" cy="833484"/>
            <a:chOff x="0" y="0"/>
            <a:chExt cx="16449595" cy="833483"/>
          </a:xfrm>
        </p:grpSpPr>
        <p:sp>
          <p:nvSpPr>
            <p:cNvPr id="98"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99"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101"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102"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103"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104" name="EMJMD in Nuclear Physics"/>
          <p:cNvSpPr/>
          <p:nvPr/>
        </p:nvSpPr>
        <p:spPr>
          <a:xfrm>
            <a:off x="-313895" y="9284030"/>
            <a:ext cx="13632590" cy="545771"/>
          </a:xfrm>
          <a:prstGeom prst="rect">
            <a:avLst/>
          </a:prstGeom>
          <a:solidFill>
            <a:srgbClr val="31007A"/>
          </a:solidFill>
          <a:ln w="3175">
            <a:miter lim="400000"/>
          </a:ln>
          <a:extLst>
            <a:ext uri="{C572A759-6A51-4108-AA02-DFA0A04FC94B}">
              <ma14:wrappingTextBoxFlag xmlns:ma14="http://schemas.microsoft.com/office/mac/drawingml/2011/main" val="1"/>
            </a:ext>
          </a:extLst>
        </p:spPr>
        <p:txBody>
          <a:bodyPr lIns="15240" tIns="15240" rIns="15240" bIns="15240" anchor="ctr"/>
          <a:lstStyle>
            <a:lvl1pPr algn="ctr" defTabSz="587022">
              <a:spcBef>
                <a:spcPts val="0"/>
              </a:spcBef>
              <a:defRPr b="1" sz="1800">
                <a:solidFill>
                  <a:srgbClr val="FFFFFF"/>
                </a:solidFill>
                <a:latin typeface="Arial"/>
                <a:ea typeface="Arial"/>
                <a:cs typeface="Arial"/>
                <a:sym typeface="Arial"/>
              </a:defRPr>
            </a:lvl1pPr>
          </a:lstStyle>
          <a:p>
            <a:pPr/>
            <a:r>
              <a:t>EMJMD in Nuclear Physics</a:t>
            </a:r>
          </a:p>
        </p:txBody>
      </p:sp>
      <p:pic>
        <p:nvPicPr>
          <p:cNvPr id="105" name="video pegado.png" descr="video pegado.png"/>
          <p:cNvPicPr>
            <a:picLocks noChangeAspect="1"/>
          </p:cNvPicPr>
          <p:nvPr/>
        </p:nvPicPr>
        <p:blipFill>
          <a:blip r:embed="rId4">
            <a:extLst/>
          </a:blip>
          <a:srcRect l="0" t="0" r="0" b="0"/>
          <a:stretch>
            <a:fillRect/>
          </a:stretch>
        </p:blipFill>
        <p:spPr>
          <a:xfrm>
            <a:off x="529166" y="9305206"/>
            <a:ext cx="2792541" cy="503418"/>
          </a:xfrm>
          <a:prstGeom prst="rect">
            <a:avLst/>
          </a:prstGeom>
          <a:ln w="3175">
            <a:miter lim="400000"/>
          </a:ln>
        </p:spPr>
      </p:pic>
      <p:sp>
        <p:nvSpPr>
          <p:cNvPr id="106" name="Texto"/>
          <p:cNvSpPr txBox="1"/>
          <p:nvPr/>
        </p:nvSpPr>
        <p:spPr>
          <a:xfrm>
            <a:off x="12112552" y="9297277"/>
            <a:ext cx="819140" cy="519276"/>
          </a:xfrm>
          <a:prstGeom prst="rect">
            <a:avLst/>
          </a:prstGeom>
          <a:ln w="3175">
            <a:miter lim="400000"/>
          </a:ln>
        </p:spPr>
        <p:txBody>
          <a:bodyPr wrap="none" lIns="130026" tIns="130026" rIns="130026" bIns="130026" anchor="ctr">
            <a:normAutofit fontScale="100000" lnSpcReduction="0"/>
          </a:bodyPr>
          <a:lstStyle/>
          <a:p>
            <a:pPr algn="r" defTabSz="1733973">
              <a:spcBef>
                <a:spcPts val="0"/>
              </a:spcBef>
              <a:defRPr sz="1800">
                <a:solidFill>
                  <a:srgbClr val="FFFFFF"/>
                </a:solidFill>
                <a:latin typeface="Arial"/>
                <a:ea typeface="Arial"/>
                <a:cs typeface="Arial"/>
                <a:sym typeface="Arial"/>
              </a:defRPr>
            </a:pPr>
          </a:p>
        </p:txBody>
      </p:sp>
      <p:sp>
        <p:nvSpPr>
          <p:cNvPr id="107"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viñetas, y video en vivo (pequeño)">
    <p:spTree>
      <p:nvGrpSpPr>
        <p:cNvPr id="1" name=""/>
        <p:cNvGrpSpPr/>
        <p:nvPr/>
      </p:nvGrpSpPr>
      <p:grpSpPr>
        <a:xfrm>
          <a:off x="0" y="0"/>
          <a:ext cx="0" cy="0"/>
          <a:chOff x="0" y="0"/>
          <a:chExt cx="0" cy="0"/>
        </a:xfrm>
      </p:grpSpPr>
      <p:sp>
        <p:nvSpPr>
          <p:cNvPr id="114" name="Subtítulo de diapositiva"/>
          <p:cNvSpPr txBox="1"/>
          <p:nvPr>
            <p:ph type="body" sz="quarter" idx="21" hasCustomPrompt="1"/>
          </p:nvPr>
        </p:nvSpPr>
        <p:spPr>
          <a:xfrm>
            <a:off x="3206749" y="3516629"/>
            <a:ext cx="6591302" cy="300991"/>
          </a:xfrm>
          <a:prstGeom prst="rect">
            <a:avLst/>
          </a:prstGeom>
        </p:spPr>
        <p:txBody>
          <a:bodyPr lIns="13715" tIns="13715" rIns="13715" bIns="13715"/>
          <a:lstStyle>
            <a:lvl1pPr marL="0" indent="0" algn="l" defTabSz="299381">
              <a:defRPr sz="1734">
                <a:solidFill>
                  <a:schemeClr val="accent1">
                    <a:satOff val="-9155"/>
                    <a:lumOff val="-32673"/>
                  </a:schemeClr>
                </a:solidFill>
                <a:latin typeface="+mn-lt"/>
                <a:ea typeface="+mn-ea"/>
                <a:cs typeface="+mn-cs"/>
                <a:sym typeface="Produkt Extralight"/>
              </a:defRPr>
            </a:lvl1pPr>
          </a:lstStyle>
          <a:p>
            <a:pPr/>
            <a:r>
              <a:t>Subtítulo de diapositiva</a:t>
            </a:r>
          </a:p>
        </p:txBody>
      </p:sp>
      <p:sp>
        <p:nvSpPr>
          <p:cNvPr id="115" name="Título de diapositiva"/>
          <p:cNvSpPr txBox="1"/>
          <p:nvPr>
            <p:ph type="title" hasCustomPrompt="1"/>
          </p:nvPr>
        </p:nvSpPr>
        <p:spPr>
          <a:xfrm>
            <a:off x="3206749" y="3009899"/>
            <a:ext cx="6591302" cy="506731"/>
          </a:xfrm>
          <a:prstGeom prst="rect">
            <a:avLst/>
          </a:prstGeom>
        </p:spPr>
        <p:txBody>
          <a:bodyPr lIns="15240" tIns="15240" rIns="15240" bIns="15240" anchor="t"/>
          <a:lstStyle>
            <a:lvl1pPr algn="l">
              <a:lnSpc>
                <a:spcPct val="90000"/>
              </a:lnSpc>
              <a:defRPr spc="-66" sz="6600">
                <a:solidFill>
                  <a:schemeClr val="accent1">
                    <a:satOff val="-9155"/>
                    <a:lumOff val="-32673"/>
                  </a:schemeClr>
                </a:solidFill>
                <a:latin typeface="+mn-lt"/>
                <a:ea typeface="+mn-ea"/>
                <a:cs typeface="+mn-cs"/>
                <a:sym typeface="Produkt Extralight"/>
              </a:defRPr>
            </a:lvl1pPr>
          </a:lstStyle>
          <a:p>
            <a:pPr/>
            <a:r>
              <a:t>Título de diapositiva</a:t>
            </a:r>
          </a:p>
        </p:txBody>
      </p:sp>
      <p:sp>
        <p:nvSpPr>
          <p:cNvPr id="116" name="Nivel de texto 1…"/>
          <p:cNvSpPr txBox="1"/>
          <p:nvPr>
            <p:ph type="body" sz="quarter" idx="1" hasCustomPrompt="1"/>
          </p:nvPr>
        </p:nvSpPr>
        <p:spPr>
          <a:xfrm>
            <a:off x="3206749" y="4093951"/>
            <a:ext cx="2933701" cy="2476804"/>
          </a:xfrm>
          <a:prstGeom prst="rect">
            <a:avLst/>
          </a:prstGeom>
        </p:spPr>
        <p:txBody>
          <a:bodyPr lIns="15240" tIns="15240" rIns="15240" bIns="15240"/>
          <a:lstStyle>
            <a:lvl1pPr marL="2743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1pPr>
            <a:lvl2pPr marL="7315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2pPr>
            <a:lvl3pPr marL="11887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3pPr>
            <a:lvl4pPr marL="16459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4pPr>
            <a:lvl5pPr marL="21031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5pPr>
          </a:lstStyle>
          <a:p>
            <a:pPr/>
            <a:r>
              <a:t>Texto en viñeta de diapositiva</a:t>
            </a:r>
          </a:p>
          <a:p>
            <a:pPr lvl="1"/>
            <a:r>
              <a:t/>
            </a:r>
          </a:p>
          <a:p>
            <a:pPr lvl="2"/>
            <a:r>
              <a:t/>
            </a:r>
          </a:p>
          <a:p>
            <a:pPr lvl="3"/>
            <a:r>
              <a:t/>
            </a:r>
          </a:p>
          <a:p>
            <a:pPr lvl="4"/>
            <a:r>
              <a:t/>
            </a:r>
          </a:p>
        </p:txBody>
      </p:sp>
      <p:grpSp>
        <p:nvGrpSpPr>
          <p:cNvPr id="119" name="Google Shape;65;p14"/>
          <p:cNvGrpSpPr/>
          <p:nvPr/>
        </p:nvGrpSpPr>
        <p:grpSpPr>
          <a:xfrm>
            <a:off x="-1802024" y="-41250"/>
            <a:ext cx="16449597" cy="833484"/>
            <a:chOff x="0" y="0"/>
            <a:chExt cx="16449595" cy="833483"/>
          </a:xfrm>
        </p:grpSpPr>
        <p:sp>
          <p:nvSpPr>
            <p:cNvPr id="117"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118"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120"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121"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122"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123"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124" name="EMJMD in Nuclear Physics"/>
          <p:cNvSpPr/>
          <p:nvPr/>
        </p:nvSpPr>
        <p:spPr>
          <a:xfrm>
            <a:off x="-313895" y="9284030"/>
            <a:ext cx="13632590" cy="545771"/>
          </a:xfrm>
          <a:prstGeom prst="rect">
            <a:avLst/>
          </a:prstGeom>
          <a:solidFill>
            <a:srgbClr val="31007A"/>
          </a:solidFill>
          <a:ln w="3175">
            <a:miter lim="400000"/>
          </a:ln>
          <a:extLst>
            <a:ext uri="{C572A759-6A51-4108-AA02-DFA0A04FC94B}">
              <ma14:wrappingTextBoxFlag xmlns:ma14="http://schemas.microsoft.com/office/mac/drawingml/2011/main" val="1"/>
            </a:ext>
          </a:extLst>
        </p:spPr>
        <p:txBody>
          <a:bodyPr lIns="15240" tIns="15240" rIns="15240" bIns="15240" anchor="ctr"/>
          <a:lstStyle>
            <a:lvl1pPr algn="ctr" defTabSz="587022">
              <a:spcBef>
                <a:spcPts val="0"/>
              </a:spcBef>
              <a:defRPr b="1" sz="1800">
                <a:solidFill>
                  <a:srgbClr val="FFFFFF"/>
                </a:solidFill>
                <a:latin typeface="Arial"/>
                <a:ea typeface="Arial"/>
                <a:cs typeface="Arial"/>
                <a:sym typeface="Arial"/>
              </a:defRPr>
            </a:lvl1pPr>
          </a:lstStyle>
          <a:p>
            <a:pPr/>
            <a:r>
              <a:t>EMJMD in Nuclear Physics</a:t>
            </a:r>
          </a:p>
        </p:txBody>
      </p:sp>
      <p:pic>
        <p:nvPicPr>
          <p:cNvPr id="125" name="video pegado.png" descr="video pegado.png"/>
          <p:cNvPicPr>
            <a:picLocks noChangeAspect="1"/>
          </p:cNvPicPr>
          <p:nvPr/>
        </p:nvPicPr>
        <p:blipFill>
          <a:blip r:embed="rId4">
            <a:extLst/>
          </a:blip>
          <a:srcRect l="0" t="0" r="0" b="0"/>
          <a:stretch>
            <a:fillRect/>
          </a:stretch>
        </p:blipFill>
        <p:spPr>
          <a:xfrm>
            <a:off x="529166" y="9305206"/>
            <a:ext cx="2792541" cy="503418"/>
          </a:xfrm>
          <a:prstGeom prst="rect">
            <a:avLst/>
          </a:prstGeom>
          <a:ln w="3175">
            <a:miter lim="400000"/>
          </a:ln>
        </p:spPr>
      </p:pic>
      <p:sp>
        <p:nvSpPr>
          <p:cNvPr id="126"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viñetas, y video en vivo (grande)">
    <p:spTree>
      <p:nvGrpSpPr>
        <p:cNvPr id="1" name=""/>
        <p:cNvGrpSpPr/>
        <p:nvPr/>
      </p:nvGrpSpPr>
      <p:grpSpPr>
        <a:xfrm>
          <a:off x="0" y="0"/>
          <a:ext cx="0" cy="0"/>
          <a:chOff x="0" y="0"/>
          <a:chExt cx="0" cy="0"/>
        </a:xfrm>
      </p:grpSpPr>
      <p:sp>
        <p:nvSpPr>
          <p:cNvPr id="133" name="Subtítulo de diapositiva"/>
          <p:cNvSpPr txBox="1"/>
          <p:nvPr>
            <p:ph type="body" sz="quarter" idx="21" hasCustomPrompt="1"/>
          </p:nvPr>
        </p:nvSpPr>
        <p:spPr>
          <a:xfrm>
            <a:off x="3206749" y="3516629"/>
            <a:ext cx="2933701" cy="300991"/>
          </a:xfrm>
          <a:prstGeom prst="rect">
            <a:avLst/>
          </a:prstGeom>
        </p:spPr>
        <p:txBody>
          <a:bodyPr lIns="13715" tIns="13715" rIns="13715" bIns="13715"/>
          <a:lstStyle>
            <a:lvl1pPr marL="0" indent="0" algn="l" defTabSz="299381">
              <a:defRPr sz="1734">
                <a:solidFill>
                  <a:schemeClr val="accent1">
                    <a:satOff val="-9155"/>
                    <a:lumOff val="-32673"/>
                  </a:schemeClr>
                </a:solidFill>
                <a:latin typeface="+mn-lt"/>
                <a:ea typeface="+mn-ea"/>
                <a:cs typeface="+mn-cs"/>
                <a:sym typeface="Produkt Extralight"/>
              </a:defRPr>
            </a:lvl1pPr>
          </a:lstStyle>
          <a:p>
            <a:pPr/>
            <a:r>
              <a:t>Subtítulo de diapositiva</a:t>
            </a:r>
          </a:p>
        </p:txBody>
      </p:sp>
      <p:sp>
        <p:nvSpPr>
          <p:cNvPr id="134" name="Título de diapositiva"/>
          <p:cNvSpPr txBox="1"/>
          <p:nvPr>
            <p:ph type="title" hasCustomPrompt="1"/>
          </p:nvPr>
        </p:nvSpPr>
        <p:spPr>
          <a:xfrm>
            <a:off x="3206749" y="3009899"/>
            <a:ext cx="2933701" cy="506731"/>
          </a:xfrm>
          <a:prstGeom prst="rect">
            <a:avLst/>
          </a:prstGeom>
        </p:spPr>
        <p:txBody>
          <a:bodyPr lIns="15240" tIns="15240" rIns="15240" bIns="15240" anchor="t"/>
          <a:lstStyle>
            <a:lvl1pPr algn="l">
              <a:lnSpc>
                <a:spcPct val="90000"/>
              </a:lnSpc>
              <a:defRPr spc="-66" sz="6600">
                <a:solidFill>
                  <a:schemeClr val="accent1">
                    <a:satOff val="-9155"/>
                    <a:lumOff val="-32673"/>
                  </a:schemeClr>
                </a:solidFill>
                <a:latin typeface="+mn-lt"/>
                <a:ea typeface="+mn-ea"/>
                <a:cs typeface="+mn-cs"/>
                <a:sym typeface="Produkt Extralight"/>
              </a:defRPr>
            </a:lvl1pPr>
          </a:lstStyle>
          <a:p>
            <a:pPr/>
            <a:r>
              <a:t>Título de diapositiva</a:t>
            </a:r>
          </a:p>
        </p:txBody>
      </p:sp>
      <p:sp>
        <p:nvSpPr>
          <p:cNvPr id="135" name="Nivel de texto 1…"/>
          <p:cNvSpPr txBox="1"/>
          <p:nvPr>
            <p:ph type="body" sz="quarter" idx="1" hasCustomPrompt="1"/>
          </p:nvPr>
        </p:nvSpPr>
        <p:spPr>
          <a:xfrm>
            <a:off x="3206749" y="4093951"/>
            <a:ext cx="2933701" cy="2476804"/>
          </a:xfrm>
          <a:prstGeom prst="rect">
            <a:avLst/>
          </a:prstGeom>
        </p:spPr>
        <p:txBody>
          <a:bodyPr lIns="15240" tIns="15240" rIns="15240" bIns="15240"/>
          <a:lstStyle>
            <a:lvl1pPr marL="2743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1pPr>
            <a:lvl2pPr marL="7315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2pPr>
            <a:lvl3pPr marL="1188719" indent="-274319"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3pPr>
            <a:lvl4pPr marL="16459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4pPr>
            <a:lvl5pPr marL="2103120" indent="-274320" algn="l" defTabSz="252871">
              <a:spcBef>
                <a:spcPts val="3300"/>
              </a:spcBef>
              <a:buSzPct val="100000"/>
              <a:buChar char="•"/>
              <a:defRPr sz="2400">
                <a:solidFill>
                  <a:schemeClr val="accent1">
                    <a:satOff val="-9155"/>
                    <a:lumOff val="-32673"/>
                  </a:schemeClr>
                </a:solidFill>
                <a:latin typeface="Graphik Light"/>
                <a:ea typeface="Graphik Light"/>
                <a:cs typeface="Graphik Light"/>
                <a:sym typeface="Graphik Light"/>
              </a:defRPr>
            </a:lvl5pPr>
          </a:lstStyle>
          <a:p>
            <a:pPr/>
            <a:r>
              <a:t>Texto en viñeta de diapositiva</a:t>
            </a:r>
          </a:p>
          <a:p>
            <a:pPr lvl="1"/>
            <a:r>
              <a:t/>
            </a:r>
          </a:p>
          <a:p>
            <a:pPr lvl="2"/>
            <a:r>
              <a:t/>
            </a:r>
          </a:p>
          <a:p>
            <a:pPr lvl="3"/>
            <a:r>
              <a:t/>
            </a:r>
          </a:p>
          <a:p>
            <a:pPr lvl="4"/>
            <a:r>
              <a:t/>
            </a:r>
          </a:p>
        </p:txBody>
      </p:sp>
      <p:grpSp>
        <p:nvGrpSpPr>
          <p:cNvPr id="138" name="Google Shape;65;p14"/>
          <p:cNvGrpSpPr/>
          <p:nvPr/>
        </p:nvGrpSpPr>
        <p:grpSpPr>
          <a:xfrm>
            <a:off x="-1802024" y="-41250"/>
            <a:ext cx="16449597" cy="833484"/>
            <a:chOff x="0" y="0"/>
            <a:chExt cx="16449595" cy="833483"/>
          </a:xfrm>
        </p:grpSpPr>
        <p:sp>
          <p:nvSpPr>
            <p:cNvPr id="136"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137"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139"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140"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141"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142"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143"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ción">
    <p:spTree>
      <p:nvGrpSpPr>
        <p:cNvPr id="1" name=""/>
        <p:cNvGrpSpPr/>
        <p:nvPr/>
      </p:nvGrpSpPr>
      <p:grpSpPr>
        <a:xfrm>
          <a:off x="0" y="0"/>
          <a:ext cx="0" cy="0"/>
          <a:chOff x="0" y="0"/>
          <a:chExt cx="0" cy="0"/>
        </a:xfrm>
      </p:grpSpPr>
      <p:sp>
        <p:nvSpPr>
          <p:cNvPr id="150" name="Título de sección"/>
          <p:cNvSpPr txBox="1"/>
          <p:nvPr>
            <p:ph type="title" hasCustomPrompt="1"/>
          </p:nvPr>
        </p:nvSpPr>
        <p:spPr>
          <a:xfrm>
            <a:off x="3206748" y="3992879"/>
            <a:ext cx="6591303" cy="1394462"/>
          </a:xfrm>
          <a:prstGeom prst="rect">
            <a:avLst/>
          </a:prstGeom>
        </p:spPr>
        <p:txBody>
          <a:bodyPr lIns="15240" tIns="15240" rIns="15240" bIns="15240" anchor="ctr"/>
          <a:lstStyle>
            <a:lvl1pPr algn="l">
              <a:lnSpc>
                <a:spcPct val="90000"/>
              </a:lnSpc>
              <a:defRPr spc="-82" sz="8200">
                <a:solidFill>
                  <a:schemeClr val="accent1">
                    <a:satOff val="-9155"/>
                    <a:lumOff val="-32673"/>
                  </a:schemeClr>
                </a:solidFill>
                <a:latin typeface="+mn-lt"/>
                <a:ea typeface="+mn-ea"/>
                <a:cs typeface="+mn-cs"/>
                <a:sym typeface="Produkt Extralight"/>
              </a:defRPr>
            </a:lvl1pPr>
          </a:lstStyle>
          <a:p>
            <a:pPr/>
            <a:r>
              <a:t>Título de sección</a:t>
            </a:r>
          </a:p>
        </p:txBody>
      </p:sp>
      <p:grpSp>
        <p:nvGrpSpPr>
          <p:cNvPr id="153" name="Google Shape;65;p14"/>
          <p:cNvGrpSpPr/>
          <p:nvPr/>
        </p:nvGrpSpPr>
        <p:grpSpPr>
          <a:xfrm>
            <a:off x="-1802024" y="-41250"/>
            <a:ext cx="16449597" cy="833484"/>
            <a:chOff x="0" y="0"/>
            <a:chExt cx="16449595" cy="833483"/>
          </a:xfrm>
        </p:grpSpPr>
        <p:sp>
          <p:nvSpPr>
            <p:cNvPr id="151" name="Rectángulo"/>
            <p:cNvSpPr/>
            <p:nvPr/>
          </p:nvSpPr>
          <p:spPr>
            <a:xfrm>
              <a:off x="0" y="16939"/>
              <a:ext cx="16449596" cy="816545"/>
            </a:xfrm>
            <a:prstGeom prst="rect">
              <a:avLst/>
            </a:prstGeom>
            <a:solidFill>
              <a:srgbClr val="0000CC"/>
            </a:solidFill>
            <a:ln w="3175" cap="flat">
              <a:noFill/>
              <a:miter lim="400000"/>
            </a:ln>
            <a:effectLst/>
          </p:spPr>
          <p:txBody>
            <a:bodyPr wrap="square" lIns="0" tIns="0" rIns="0" bIns="0"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sp>
          <p:nvSpPr>
            <p:cNvPr id="152" name="Rectángulo"/>
            <p:cNvSpPr txBox="1"/>
            <p:nvPr/>
          </p:nvSpPr>
          <p:spPr>
            <a:xfrm>
              <a:off x="61703" y="0"/>
              <a:ext cx="16326189" cy="833484"/>
            </a:xfrm>
            <a:prstGeom prst="rect">
              <a:avLst/>
            </a:prstGeom>
            <a:noFill/>
            <a:ln w="3175" cap="flat">
              <a:noFill/>
              <a:miter lim="400000"/>
            </a:ln>
            <a:effectLst/>
          </p:spPr>
          <p:txBody>
            <a:bodyPr wrap="square" lIns="34275" tIns="34275" rIns="34275" bIns="34275" numCol="1" anchor="b">
              <a:noAutofit/>
            </a:bodyPr>
            <a:lstStyle/>
            <a:p>
              <a:pPr algn="ctr" defTabSz="914400">
                <a:lnSpc>
                  <a:spcPct val="90000"/>
                </a:lnSpc>
                <a:spcBef>
                  <a:spcPts val="0"/>
                </a:spcBef>
                <a:defRPr sz="2800">
                  <a:solidFill>
                    <a:srgbClr val="FFFFFF"/>
                  </a:solidFill>
                  <a:latin typeface="Arial"/>
                  <a:ea typeface="Arial"/>
                  <a:cs typeface="Arial"/>
                  <a:sym typeface="Arial"/>
                </a:defRPr>
              </a:pPr>
            </a:p>
          </p:txBody>
        </p:sp>
      </p:grpSp>
      <p:pic>
        <p:nvPicPr>
          <p:cNvPr id="154"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155"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156" name="Google Shape;58;p13" descr="Google Shape;58;p13"/>
          <p:cNvPicPr>
            <a:picLocks noChangeAspect="1"/>
          </p:cNvPicPr>
          <p:nvPr/>
        </p:nvPicPr>
        <p:blipFill>
          <a:blip r:embed="rId3">
            <a:extLst/>
          </a:blip>
          <a:stretch>
            <a:fillRect/>
          </a:stretch>
        </p:blipFill>
        <p:spPr>
          <a:xfrm>
            <a:off x="11981263" y="83391"/>
            <a:ext cx="893186" cy="584201"/>
          </a:xfrm>
          <a:prstGeom prst="rect">
            <a:avLst/>
          </a:prstGeom>
          <a:ln w="3175">
            <a:miter lim="400000"/>
          </a:ln>
        </p:spPr>
      </p:pic>
      <p:sp>
        <p:nvSpPr>
          <p:cNvPr id="157" name="Título de diapositiva"/>
          <p:cNvSpPr txBox="1"/>
          <p:nvPr/>
        </p:nvSpPr>
        <p:spPr>
          <a:xfrm>
            <a:off x="4667172" y="122126"/>
            <a:ext cx="3511204" cy="50673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ormAutofit fontScale="100000" lnSpcReduction="0"/>
          </a:bodyPr>
          <a:lstStyle>
            <a:lvl1pPr defTabSz="780288">
              <a:lnSpc>
                <a:spcPct val="90000"/>
              </a:lnSpc>
              <a:spcBef>
                <a:spcPts val="0"/>
              </a:spcBef>
              <a:defRPr spc="-29" sz="2970">
                <a:solidFill>
                  <a:srgbClr val="FFFFFF"/>
                </a:solidFill>
                <a:latin typeface="+mn-lt"/>
                <a:ea typeface="+mn-ea"/>
                <a:cs typeface="+mn-cs"/>
                <a:sym typeface="Produkt Extralight"/>
              </a:defRPr>
            </a:lvl1pPr>
          </a:lstStyle>
          <a:p>
            <a:pPr/>
            <a:r>
              <a:t>Título de diapositiva</a:t>
            </a:r>
          </a:p>
        </p:txBody>
      </p:sp>
      <p:sp>
        <p:nvSpPr>
          <p:cNvPr id="158" name="Número de diapositiva"/>
          <p:cNvSpPr txBox="1"/>
          <p:nvPr>
            <p:ph type="sldNum" sz="quarter" idx="2"/>
          </p:nvPr>
        </p:nvSpPr>
        <p:spPr>
          <a:xfrm>
            <a:off x="9834880" y="6478905"/>
            <a:ext cx="194057" cy="206884"/>
          </a:xfrm>
          <a:prstGeom prst="rect">
            <a:avLst/>
          </a:prstGeom>
        </p:spPr>
        <p:txBody>
          <a:bodyPr lIns="15240" tIns="15240" rIns="15240" bIns="15240" anchor="b">
            <a:spAutoFit/>
          </a:bodyPr>
          <a:lstStyle>
            <a:lvl1pPr defTabSz="415431">
              <a:defRPr sz="1100">
                <a:solidFill>
                  <a:schemeClr val="accent1">
                    <a:satOff val="-9155"/>
                    <a:lumOff val="-32673"/>
                  </a:schemeClr>
                </a:solidFill>
                <a:latin typeface="Graphik"/>
                <a:ea typeface="Graphik"/>
                <a:cs typeface="Graphik"/>
                <a:sym typeface="Graphik"/>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o del título"/>
          <p:cNvSpPr txBox="1"/>
          <p:nvPr>
            <p:ph type="title"/>
          </p:nvPr>
        </p:nvSpPr>
        <p:spPr>
          <a:xfrm>
            <a:off x="443317" y="2278151"/>
            <a:ext cx="12118188" cy="2919254"/>
          </a:xfrm>
          <a:prstGeom prst="rect">
            <a:avLst/>
          </a:prstGeom>
          <a:ln w="3175">
            <a:miter lim="400000"/>
          </a:ln>
          <a:extLst>
            <a:ext uri="{C572A759-6A51-4108-AA02-DFA0A04FC94B}">
              <ma14:wrappingTextBoxFlag xmlns:ma14="http://schemas.microsoft.com/office/mac/drawingml/2011/main" val="1"/>
            </a:ext>
          </a:extLst>
        </p:spPr>
        <p:txBody>
          <a:bodyPr lIns="130026" tIns="130026" rIns="130026" bIns="130026" anchor="b">
            <a:normAutofit fontScale="100000" lnSpcReduction="0"/>
          </a:bodyPr>
          <a:lstStyle/>
          <a:p>
            <a:pPr/>
            <a:r>
              <a:t>Texto del título</a:t>
            </a:r>
          </a:p>
        </p:txBody>
      </p:sp>
      <p:sp>
        <p:nvSpPr>
          <p:cNvPr id="3" name="Nivel de texto 1…"/>
          <p:cNvSpPr txBox="1"/>
          <p:nvPr>
            <p:ph type="body" idx="1"/>
          </p:nvPr>
        </p:nvSpPr>
        <p:spPr>
          <a:xfrm>
            <a:off x="443306" y="5249955"/>
            <a:ext cx="12118188" cy="1127255"/>
          </a:xfrm>
          <a:prstGeom prst="rect">
            <a:avLst/>
          </a:prstGeom>
          <a:ln w="3175">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4" name="Google Shape;65;p14"/>
          <p:cNvSpPr/>
          <p:nvPr/>
        </p:nvSpPr>
        <p:spPr>
          <a:xfrm>
            <a:off x="-1908665" y="-32780"/>
            <a:ext cx="16449597" cy="816544"/>
          </a:xfrm>
          <a:prstGeom prst="rect">
            <a:avLst/>
          </a:prstGeom>
          <a:solidFill>
            <a:srgbClr val="31007A"/>
          </a:solidFill>
          <a:ln w="3175">
            <a:miter lim="400000"/>
          </a:ln>
        </p:spPr>
        <p:txBody>
          <a:bodyPr lIns="0" tIns="0" rIns="0" bIns="0" anchor="b"/>
          <a:lstStyle/>
          <a:p>
            <a:pPr algn="ctr" defTabSz="914400">
              <a:lnSpc>
                <a:spcPct val="90000"/>
              </a:lnSpc>
              <a:spcBef>
                <a:spcPts val="0"/>
              </a:spcBef>
              <a:defRPr sz="2800">
                <a:solidFill>
                  <a:srgbClr val="FFFFFF"/>
                </a:solidFill>
                <a:latin typeface="Arial"/>
                <a:ea typeface="Arial"/>
                <a:cs typeface="Arial"/>
                <a:sym typeface="Arial"/>
              </a:defRPr>
            </a:pPr>
          </a:p>
        </p:txBody>
      </p:sp>
      <p:pic>
        <p:nvPicPr>
          <p:cNvPr id="5" name="video pegado.png" descr="video pegado.png"/>
          <p:cNvPicPr>
            <a:picLocks noChangeAspect="1"/>
          </p:cNvPicPr>
          <p:nvPr/>
        </p:nvPicPr>
        <p:blipFill>
          <a:blip r:embed="rId2">
            <a:extLst/>
          </a:blip>
          <a:srcRect l="5351" t="15339" r="68640" b="15146"/>
          <a:stretch>
            <a:fillRect/>
          </a:stretch>
        </p:blipFill>
        <p:spPr>
          <a:xfrm>
            <a:off x="86471" y="77305"/>
            <a:ext cx="548483" cy="545772"/>
          </a:xfrm>
          <a:custGeom>
            <a:avLst/>
            <a:gdLst/>
            <a:ahLst/>
            <a:cxnLst>
              <a:cxn ang="0">
                <a:pos x="wd2" y="hd2"/>
              </a:cxn>
              <a:cxn ang="5400000">
                <a:pos x="wd2" y="hd2"/>
              </a:cxn>
              <a:cxn ang="10800000">
                <a:pos x="wd2" y="hd2"/>
              </a:cxn>
              <a:cxn ang="16200000">
                <a:pos x="wd2" y="hd2"/>
              </a:cxn>
            </a:cxnLst>
            <a:rect l="0" t="0" r="r" b="b"/>
            <a:pathLst>
              <a:path w="21598" h="21454" fill="norm" stroke="1" extrusionOk="0">
                <a:moveTo>
                  <a:pt x="10690" y="0"/>
                </a:moveTo>
                <a:cubicBezTo>
                  <a:pt x="10191" y="0"/>
                  <a:pt x="9858" y="14"/>
                  <a:pt x="9596" y="78"/>
                </a:cubicBezTo>
                <a:cubicBezTo>
                  <a:pt x="9330" y="160"/>
                  <a:pt x="9113" y="288"/>
                  <a:pt x="8877" y="484"/>
                </a:cubicBezTo>
                <a:cubicBezTo>
                  <a:pt x="7921" y="1276"/>
                  <a:pt x="7345" y="1529"/>
                  <a:pt x="6454" y="1529"/>
                </a:cubicBezTo>
                <a:cubicBezTo>
                  <a:pt x="6388" y="1529"/>
                  <a:pt x="6292" y="1504"/>
                  <a:pt x="6220" y="1498"/>
                </a:cubicBezTo>
                <a:cubicBezTo>
                  <a:pt x="6213" y="1498"/>
                  <a:pt x="6211" y="1499"/>
                  <a:pt x="6204" y="1498"/>
                </a:cubicBezTo>
                <a:cubicBezTo>
                  <a:pt x="6047" y="1491"/>
                  <a:pt x="5891" y="1484"/>
                  <a:pt x="5735" y="1451"/>
                </a:cubicBezTo>
                <a:cubicBezTo>
                  <a:pt x="5685" y="1441"/>
                  <a:pt x="5630" y="1416"/>
                  <a:pt x="5579" y="1405"/>
                </a:cubicBezTo>
                <a:cubicBezTo>
                  <a:pt x="5576" y="1404"/>
                  <a:pt x="5567" y="1406"/>
                  <a:pt x="5564" y="1405"/>
                </a:cubicBezTo>
                <a:cubicBezTo>
                  <a:pt x="5556" y="1403"/>
                  <a:pt x="5555" y="1391"/>
                  <a:pt x="5548" y="1389"/>
                </a:cubicBezTo>
                <a:cubicBezTo>
                  <a:pt x="5460" y="1365"/>
                  <a:pt x="5370" y="1359"/>
                  <a:pt x="5282" y="1327"/>
                </a:cubicBezTo>
                <a:cubicBezTo>
                  <a:pt x="4646" y="1143"/>
                  <a:pt x="4079" y="881"/>
                  <a:pt x="4079" y="687"/>
                </a:cubicBezTo>
                <a:cubicBezTo>
                  <a:pt x="4079" y="660"/>
                  <a:pt x="4071" y="634"/>
                  <a:pt x="4063" y="609"/>
                </a:cubicBezTo>
                <a:cubicBezTo>
                  <a:pt x="3807" y="411"/>
                  <a:pt x="3615" y="277"/>
                  <a:pt x="3438" y="188"/>
                </a:cubicBezTo>
                <a:cubicBezTo>
                  <a:pt x="3434" y="184"/>
                  <a:pt x="3423" y="188"/>
                  <a:pt x="3422" y="188"/>
                </a:cubicBezTo>
                <a:cubicBezTo>
                  <a:pt x="3169" y="109"/>
                  <a:pt x="2870" y="45"/>
                  <a:pt x="2547" y="16"/>
                </a:cubicBezTo>
                <a:cubicBezTo>
                  <a:pt x="2354" y="17"/>
                  <a:pt x="2154" y="17"/>
                  <a:pt x="1860" y="32"/>
                </a:cubicBezTo>
                <a:cubicBezTo>
                  <a:pt x="1468" y="51"/>
                  <a:pt x="1172" y="93"/>
                  <a:pt x="922" y="141"/>
                </a:cubicBezTo>
                <a:cubicBezTo>
                  <a:pt x="774" y="188"/>
                  <a:pt x="649" y="241"/>
                  <a:pt x="547" y="313"/>
                </a:cubicBezTo>
                <a:cubicBezTo>
                  <a:pt x="120" y="610"/>
                  <a:pt x="47" y="873"/>
                  <a:pt x="47" y="2091"/>
                </a:cubicBezTo>
                <a:cubicBezTo>
                  <a:pt x="47" y="3318"/>
                  <a:pt x="124" y="3614"/>
                  <a:pt x="656" y="4244"/>
                </a:cubicBezTo>
                <a:cubicBezTo>
                  <a:pt x="765" y="4373"/>
                  <a:pt x="851" y="4489"/>
                  <a:pt x="922" y="4603"/>
                </a:cubicBezTo>
                <a:cubicBezTo>
                  <a:pt x="924" y="4606"/>
                  <a:pt x="935" y="4600"/>
                  <a:pt x="938" y="4603"/>
                </a:cubicBezTo>
                <a:cubicBezTo>
                  <a:pt x="995" y="4696"/>
                  <a:pt x="1037" y="4790"/>
                  <a:pt x="1078" y="4884"/>
                </a:cubicBezTo>
                <a:cubicBezTo>
                  <a:pt x="1078" y="4888"/>
                  <a:pt x="1078" y="4898"/>
                  <a:pt x="1078" y="4899"/>
                </a:cubicBezTo>
                <a:cubicBezTo>
                  <a:pt x="1188" y="5111"/>
                  <a:pt x="1273" y="5329"/>
                  <a:pt x="1328" y="5554"/>
                </a:cubicBezTo>
                <a:cubicBezTo>
                  <a:pt x="1330" y="5561"/>
                  <a:pt x="1342" y="5564"/>
                  <a:pt x="1344" y="5570"/>
                </a:cubicBezTo>
                <a:cubicBezTo>
                  <a:pt x="1350" y="5592"/>
                  <a:pt x="1354" y="5610"/>
                  <a:pt x="1360" y="5632"/>
                </a:cubicBezTo>
                <a:cubicBezTo>
                  <a:pt x="1413" y="5883"/>
                  <a:pt x="1453" y="6155"/>
                  <a:pt x="1453" y="6444"/>
                </a:cubicBezTo>
                <a:cubicBezTo>
                  <a:pt x="1453" y="6716"/>
                  <a:pt x="1422" y="6958"/>
                  <a:pt x="1375" y="7193"/>
                </a:cubicBezTo>
                <a:cubicBezTo>
                  <a:pt x="1373" y="7201"/>
                  <a:pt x="1361" y="7215"/>
                  <a:pt x="1360" y="7224"/>
                </a:cubicBezTo>
                <a:cubicBezTo>
                  <a:pt x="1358" y="7231"/>
                  <a:pt x="1361" y="7232"/>
                  <a:pt x="1360" y="7239"/>
                </a:cubicBezTo>
                <a:cubicBezTo>
                  <a:pt x="1359" y="7247"/>
                  <a:pt x="1360" y="7251"/>
                  <a:pt x="1360" y="7255"/>
                </a:cubicBezTo>
                <a:cubicBezTo>
                  <a:pt x="1358" y="7257"/>
                  <a:pt x="1345" y="7268"/>
                  <a:pt x="1344" y="7271"/>
                </a:cubicBezTo>
                <a:cubicBezTo>
                  <a:pt x="1296" y="7480"/>
                  <a:pt x="1234" y="7684"/>
                  <a:pt x="1141" y="7879"/>
                </a:cubicBezTo>
                <a:cubicBezTo>
                  <a:pt x="1138" y="7888"/>
                  <a:pt x="1128" y="7886"/>
                  <a:pt x="1125" y="7895"/>
                </a:cubicBezTo>
                <a:cubicBezTo>
                  <a:pt x="1034" y="8155"/>
                  <a:pt x="893" y="8379"/>
                  <a:pt x="656" y="8659"/>
                </a:cubicBezTo>
                <a:cubicBezTo>
                  <a:pt x="218" y="9178"/>
                  <a:pt x="2" y="9904"/>
                  <a:pt x="0" y="10656"/>
                </a:cubicBezTo>
                <a:cubicBezTo>
                  <a:pt x="-2" y="11408"/>
                  <a:pt x="221" y="12186"/>
                  <a:pt x="656" y="12825"/>
                </a:cubicBezTo>
                <a:cubicBezTo>
                  <a:pt x="766" y="12986"/>
                  <a:pt x="856" y="13159"/>
                  <a:pt x="938" y="13324"/>
                </a:cubicBezTo>
                <a:cubicBezTo>
                  <a:pt x="995" y="13418"/>
                  <a:pt x="1052" y="13520"/>
                  <a:pt x="1094" y="13605"/>
                </a:cubicBezTo>
                <a:cubicBezTo>
                  <a:pt x="1097" y="13610"/>
                  <a:pt x="1107" y="13615"/>
                  <a:pt x="1110" y="13620"/>
                </a:cubicBezTo>
                <a:cubicBezTo>
                  <a:pt x="1111" y="13626"/>
                  <a:pt x="1108" y="13634"/>
                  <a:pt x="1110" y="13636"/>
                </a:cubicBezTo>
                <a:cubicBezTo>
                  <a:pt x="1115" y="13646"/>
                  <a:pt x="1120" y="13656"/>
                  <a:pt x="1125" y="13667"/>
                </a:cubicBezTo>
                <a:cubicBezTo>
                  <a:pt x="1127" y="13672"/>
                  <a:pt x="1123" y="13678"/>
                  <a:pt x="1125" y="13683"/>
                </a:cubicBezTo>
                <a:cubicBezTo>
                  <a:pt x="1129" y="13692"/>
                  <a:pt x="1137" y="13705"/>
                  <a:pt x="1141" y="13714"/>
                </a:cubicBezTo>
                <a:cubicBezTo>
                  <a:pt x="1145" y="13724"/>
                  <a:pt x="1152" y="13750"/>
                  <a:pt x="1156" y="13761"/>
                </a:cubicBezTo>
                <a:cubicBezTo>
                  <a:pt x="1195" y="13853"/>
                  <a:pt x="1226" y="13946"/>
                  <a:pt x="1250" y="14041"/>
                </a:cubicBezTo>
                <a:cubicBezTo>
                  <a:pt x="1251" y="14044"/>
                  <a:pt x="1265" y="14055"/>
                  <a:pt x="1266" y="14057"/>
                </a:cubicBezTo>
                <a:cubicBezTo>
                  <a:pt x="1323" y="14292"/>
                  <a:pt x="1340" y="14576"/>
                  <a:pt x="1344" y="14946"/>
                </a:cubicBezTo>
                <a:cubicBezTo>
                  <a:pt x="1345" y="15015"/>
                  <a:pt x="1360" y="15057"/>
                  <a:pt x="1360" y="15133"/>
                </a:cubicBezTo>
                <a:cubicBezTo>
                  <a:pt x="1360" y="15140"/>
                  <a:pt x="1359" y="15143"/>
                  <a:pt x="1360" y="15149"/>
                </a:cubicBezTo>
                <a:cubicBezTo>
                  <a:pt x="1384" y="15607"/>
                  <a:pt x="1362" y="15947"/>
                  <a:pt x="1266" y="16241"/>
                </a:cubicBezTo>
                <a:cubicBezTo>
                  <a:pt x="1265" y="16246"/>
                  <a:pt x="1251" y="16240"/>
                  <a:pt x="1250" y="16241"/>
                </a:cubicBezTo>
                <a:cubicBezTo>
                  <a:pt x="1216" y="16366"/>
                  <a:pt x="1175" y="16495"/>
                  <a:pt x="1110" y="16616"/>
                </a:cubicBezTo>
                <a:cubicBezTo>
                  <a:pt x="1047" y="16731"/>
                  <a:pt x="958" y="16868"/>
                  <a:pt x="859" y="17006"/>
                </a:cubicBezTo>
                <a:cubicBezTo>
                  <a:pt x="853" y="17014"/>
                  <a:pt x="847" y="17017"/>
                  <a:pt x="844" y="17021"/>
                </a:cubicBezTo>
                <a:cubicBezTo>
                  <a:pt x="809" y="17076"/>
                  <a:pt x="777" y="17114"/>
                  <a:pt x="734" y="17177"/>
                </a:cubicBezTo>
                <a:cubicBezTo>
                  <a:pt x="181" y="17986"/>
                  <a:pt x="50" y="18422"/>
                  <a:pt x="47" y="19377"/>
                </a:cubicBezTo>
                <a:cubicBezTo>
                  <a:pt x="45" y="20017"/>
                  <a:pt x="142" y="20715"/>
                  <a:pt x="266" y="20968"/>
                </a:cubicBezTo>
                <a:cubicBezTo>
                  <a:pt x="307" y="21017"/>
                  <a:pt x="339" y="21073"/>
                  <a:pt x="391" y="21124"/>
                </a:cubicBezTo>
                <a:cubicBezTo>
                  <a:pt x="456" y="21190"/>
                  <a:pt x="517" y="21231"/>
                  <a:pt x="578" y="21280"/>
                </a:cubicBezTo>
                <a:cubicBezTo>
                  <a:pt x="812" y="21396"/>
                  <a:pt x="1189" y="21436"/>
                  <a:pt x="1953" y="21436"/>
                </a:cubicBezTo>
                <a:cubicBezTo>
                  <a:pt x="2935" y="21436"/>
                  <a:pt x="3537" y="21287"/>
                  <a:pt x="3891" y="20921"/>
                </a:cubicBezTo>
                <a:cubicBezTo>
                  <a:pt x="4000" y="20738"/>
                  <a:pt x="4087" y="20528"/>
                  <a:pt x="4157" y="20297"/>
                </a:cubicBezTo>
                <a:cubicBezTo>
                  <a:pt x="4159" y="20289"/>
                  <a:pt x="4169" y="20274"/>
                  <a:pt x="4173" y="20266"/>
                </a:cubicBezTo>
                <a:cubicBezTo>
                  <a:pt x="4175" y="20256"/>
                  <a:pt x="4170" y="20245"/>
                  <a:pt x="4173" y="20235"/>
                </a:cubicBezTo>
                <a:cubicBezTo>
                  <a:pt x="4176" y="20223"/>
                  <a:pt x="4185" y="20216"/>
                  <a:pt x="4188" y="20204"/>
                </a:cubicBezTo>
                <a:cubicBezTo>
                  <a:pt x="4189" y="20197"/>
                  <a:pt x="4187" y="20192"/>
                  <a:pt x="4188" y="20188"/>
                </a:cubicBezTo>
                <a:cubicBezTo>
                  <a:pt x="4205" y="20121"/>
                  <a:pt x="4222" y="20052"/>
                  <a:pt x="4235" y="19985"/>
                </a:cubicBezTo>
                <a:cubicBezTo>
                  <a:pt x="4268" y="19801"/>
                  <a:pt x="4298" y="19616"/>
                  <a:pt x="4298" y="19424"/>
                </a:cubicBezTo>
                <a:cubicBezTo>
                  <a:pt x="4298" y="19249"/>
                  <a:pt x="4281" y="19063"/>
                  <a:pt x="4251" y="18878"/>
                </a:cubicBezTo>
                <a:cubicBezTo>
                  <a:pt x="4250" y="18872"/>
                  <a:pt x="4251" y="18864"/>
                  <a:pt x="4251" y="18862"/>
                </a:cubicBezTo>
                <a:cubicBezTo>
                  <a:pt x="4169" y="18475"/>
                  <a:pt x="3977" y="18074"/>
                  <a:pt x="3641" y="17552"/>
                </a:cubicBezTo>
                <a:cubicBezTo>
                  <a:pt x="3589" y="17512"/>
                  <a:pt x="3515" y="17436"/>
                  <a:pt x="3407" y="17286"/>
                </a:cubicBezTo>
                <a:cubicBezTo>
                  <a:pt x="3303" y="17145"/>
                  <a:pt x="3175" y="16972"/>
                  <a:pt x="3047" y="16756"/>
                </a:cubicBezTo>
                <a:cubicBezTo>
                  <a:pt x="2855" y="16428"/>
                  <a:pt x="2729" y="16079"/>
                  <a:pt x="2657" y="15726"/>
                </a:cubicBezTo>
                <a:cubicBezTo>
                  <a:pt x="2655" y="15716"/>
                  <a:pt x="2659" y="15702"/>
                  <a:pt x="2657" y="15695"/>
                </a:cubicBezTo>
                <a:cubicBezTo>
                  <a:pt x="2654" y="15686"/>
                  <a:pt x="2659" y="15673"/>
                  <a:pt x="2657" y="15664"/>
                </a:cubicBezTo>
                <a:cubicBezTo>
                  <a:pt x="2649" y="15635"/>
                  <a:pt x="2648" y="15614"/>
                  <a:pt x="2641" y="15586"/>
                </a:cubicBezTo>
                <a:cubicBezTo>
                  <a:pt x="2628" y="15504"/>
                  <a:pt x="2601" y="15419"/>
                  <a:pt x="2594" y="15336"/>
                </a:cubicBezTo>
                <a:cubicBezTo>
                  <a:pt x="2532" y="14884"/>
                  <a:pt x="2590" y="14433"/>
                  <a:pt x="2797" y="13948"/>
                </a:cubicBezTo>
                <a:cubicBezTo>
                  <a:pt x="2853" y="13818"/>
                  <a:pt x="2910" y="13695"/>
                  <a:pt x="2985" y="13558"/>
                </a:cubicBezTo>
                <a:cubicBezTo>
                  <a:pt x="2986" y="13556"/>
                  <a:pt x="2984" y="13544"/>
                  <a:pt x="2985" y="13542"/>
                </a:cubicBezTo>
                <a:cubicBezTo>
                  <a:pt x="3000" y="13518"/>
                  <a:pt x="3020" y="13500"/>
                  <a:pt x="3032" y="13480"/>
                </a:cubicBezTo>
                <a:cubicBezTo>
                  <a:pt x="3035" y="13473"/>
                  <a:pt x="3044" y="13471"/>
                  <a:pt x="3047" y="13464"/>
                </a:cubicBezTo>
                <a:cubicBezTo>
                  <a:pt x="3240" y="13124"/>
                  <a:pt x="3470" y="12765"/>
                  <a:pt x="3782" y="12357"/>
                </a:cubicBezTo>
                <a:cubicBezTo>
                  <a:pt x="3957" y="12127"/>
                  <a:pt x="4081" y="11894"/>
                  <a:pt x="4173" y="11654"/>
                </a:cubicBezTo>
                <a:cubicBezTo>
                  <a:pt x="4215" y="11516"/>
                  <a:pt x="4245" y="11371"/>
                  <a:pt x="4266" y="11218"/>
                </a:cubicBezTo>
                <a:cubicBezTo>
                  <a:pt x="4288" y="11065"/>
                  <a:pt x="4298" y="10907"/>
                  <a:pt x="4298" y="10718"/>
                </a:cubicBezTo>
                <a:cubicBezTo>
                  <a:pt x="4298" y="10584"/>
                  <a:pt x="4280" y="10460"/>
                  <a:pt x="4266" y="10344"/>
                </a:cubicBezTo>
                <a:cubicBezTo>
                  <a:pt x="4210" y="10055"/>
                  <a:pt x="4106" y="9758"/>
                  <a:pt x="3954" y="9439"/>
                </a:cubicBezTo>
                <a:cubicBezTo>
                  <a:pt x="3827" y="9207"/>
                  <a:pt x="3672" y="8937"/>
                  <a:pt x="3438" y="8597"/>
                </a:cubicBezTo>
                <a:cubicBezTo>
                  <a:pt x="3261" y="8339"/>
                  <a:pt x="3154" y="8112"/>
                  <a:pt x="3032" y="7879"/>
                </a:cubicBezTo>
                <a:cubicBezTo>
                  <a:pt x="3016" y="7852"/>
                  <a:pt x="3000" y="7828"/>
                  <a:pt x="2985" y="7801"/>
                </a:cubicBezTo>
                <a:cubicBezTo>
                  <a:pt x="2929" y="7691"/>
                  <a:pt x="2856" y="7579"/>
                  <a:pt x="2813" y="7473"/>
                </a:cubicBezTo>
                <a:cubicBezTo>
                  <a:pt x="2811" y="7469"/>
                  <a:pt x="2815" y="7462"/>
                  <a:pt x="2813" y="7458"/>
                </a:cubicBezTo>
                <a:cubicBezTo>
                  <a:pt x="2810" y="7449"/>
                  <a:pt x="2801" y="7435"/>
                  <a:pt x="2797" y="7427"/>
                </a:cubicBezTo>
                <a:cubicBezTo>
                  <a:pt x="2759" y="7329"/>
                  <a:pt x="2717" y="7241"/>
                  <a:pt x="2688" y="7146"/>
                </a:cubicBezTo>
                <a:cubicBezTo>
                  <a:pt x="2687" y="7140"/>
                  <a:pt x="2689" y="7133"/>
                  <a:pt x="2688" y="7130"/>
                </a:cubicBezTo>
                <a:cubicBezTo>
                  <a:pt x="2476" y="6541"/>
                  <a:pt x="2496" y="6013"/>
                  <a:pt x="2750" y="5430"/>
                </a:cubicBezTo>
                <a:cubicBezTo>
                  <a:pt x="2751" y="5427"/>
                  <a:pt x="2750" y="5417"/>
                  <a:pt x="2750" y="5414"/>
                </a:cubicBezTo>
                <a:cubicBezTo>
                  <a:pt x="2752" y="5410"/>
                  <a:pt x="2749" y="5403"/>
                  <a:pt x="2750" y="5398"/>
                </a:cubicBezTo>
                <a:cubicBezTo>
                  <a:pt x="2769" y="5349"/>
                  <a:pt x="2807" y="5293"/>
                  <a:pt x="2829" y="5242"/>
                </a:cubicBezTo>
                <a:cubicBezTo>
                  <a:pt x="2847" y="5206"/>
                  <a:pt x="2855" y="5170"/>
                  <a:pt x="2875" y="5133"/>
                </a:cubicBezTo>
                <a:cubicBezTo>
                  <a:pt x="2904" y="5070"/>
                  <a:pt x="2921" y="5010"/>
                  <a:pt x="2954" y="4946"/>
                </a:cubicBezTo>
                <a:cubicBezTo>
                  <a:pt x="3036" y="4786"/>
                  <a:pt x="3149" y="4617"/>
                  <a:pt x="3282" y="4447"/>
                </a:cubicBezTo>
                <a:cubicBezTo>
                  <a:pt x="3286" y="4442"/>
                  <a:pt x="3296" y="4448"/>
                  <a:pt x="3297" y="4447"/>
                </a:cubicBezTo>
                <a:cubicBezTo>
                  <a:pt x="3399" y="4312"/>
                  <a:pt x="3505" y="4174"/>
                  <a:pt x="3626" y="4041"/>
                </a:cubicBezTo>
                <a:cubicBezTo>
                  <a:pt x="3653" y="4007"/>
                  <a:pt x="3676" y="3983"/>
                  <a:pt x="3704" y="3948"/>
                </a:cubicBezTo>
                <a:cubicBezTo>
                  <a:pt x="3784" y="3848"/>
                  <a:pt x="3870" y="3770"/>
                  <a:pt x="3954" y="3682"/>
                </a:cubicBezTo>
                <a:cubicBezTo>
                  <a:pt x="4150" y="3477"/>
                  <a:pt x="4357" y="3309"/>
                  <a:pt x="4579" y="3168"/>
                </a:cubicBezTo>
                <a:cubicBezTo>
                  <a:pt x="4584" y="3163"/>
                  <a:pt x="4593" y="3169"/>
                  <a:pt x="4595" y="3168"/>
                </a:cubicBezTo>
                <a:cubicBezTo>
                  <a:pt x="4604" y="3161"/>
                  <a:pt x="4616" y="3159"/>
                  <a:pt x="4626" y="3152"/>
                </a:cubicBezTo>
                <a:cubicBezTo>
                  <a:pt x="4748" y="3077"/>
                  <a:pt x="4869" y="2990"/>
                  <a:pt x="5001" y="2933"/>
                </a:cubicBezTo>
                <a:cubicBezTo>
                  <a:pt x="5063" y="2902"/>
                  <a:pt x="5130" y="2846"/>
                  <a:pt x="5188" y="2824"/>
                </a:cubicBezTo>
                <a:cubicBezTo>
                  <a:pt x="5389" y="2748"/>
                  <a:pt x="5580" y="2700"/>
                  <a:pt x="5782" y="2668"/>
                </a:cubicBezTo>
                <a:cubicBezTo>
                  <a:pt x="5811" y="2664"/>
                  <a:pt x="5847" y="2672"/>
                  <a:pt x="5876" y="2668"/>
                </a:cubicBezTo>
                <a:cubicBezTo>
                  <a:pt x="6078" y="2643"/>
                  <a:pt x="6279" y="2634"/>
                  <a:pt x="6486" y="2653"/>
                </a:cubicBezTo>
                <a:cubicBezTo>
                  <a:pt x="6514" y="2655"/>
                  <a:pt x="6551" y="2649"/>
                  <a:pt x="6579" y="2653"/>
                </a:cubicBezTo>
                <a:cubicBezTo>
                  <a:pt x="7377" y="2672"/>
                  <a:pt x="7968" y="2929"/>
                  <a:pt x="8877" y="3682"/>
                </a:cubicBezTo>
                <a:cubicBezTo>
                  <a:pt x="9371" y="4092"/>
                  <a:pt x="9772" y="4213"/>
                  <a:pt x="10721" y="4213"/>
                </a:cubicBezTo>
                <a:cubicBezTo>
                  <a:pt x="11243" y="4213"/>
                  <a:pt x="11633" y="4155"/>
                  <a:pt x="11940" y="4041"/>
                </a:cubicBezTo>
                <a:cubicBezTo>
                  <a:pt x="12031" y="3989"/>
                  <a:pt x="12120" y="3934"/>
                  <a:pt x="12205" y="3870"/>
                </a:cubicBezTo>
                <a:cubicBezTo>
                  <a:pt x="12335" y="3771"/>
                  <a:pt x="12436" y="3698"/>
                  <a:pt x="12518" y="3620"/>
                </a:cubicBezTo>
                <a:cubicBezTo>
                  <a:pt x="12746" y="3291"/>
                  <a:pt x="12831" y="2808"/>
                  <a:pt x="12831" y="2091"/>
                </a:cubicBezTo>
                <a:cubicBezTo>
                  <a:pt x="12831" y="1549"/>
                  <a:pt x="12780" y="1140"/>
                  <a:pt x="12659" y="827"/>
                </a:cubicBezTo>
                <a:cubicBezTo>
                  <a:pt x="12591" y="703"/>
                  <a:pt x="12503" y="593"/>
                  <a:pt x="12377" y="469"/>
                </a:cubicBezTo>
                <a:cubicBezTo>
                  <a:pt x="12278" y="369"/>
                  <a:pt x="12192" y="281"/>
                  <a:pt x="12096" y="219"/>
                </a:cubicBezTo>
                <a:cubicBezTo>
                  <a:pt x="11905" y="95"/>
                  <a:pt x="11685" y="41"/>
                  <a:pt x="11330" y="16"/>
                </a:cubicBezTo>
                <a:cubicBezTo>
                  <a:pt x="11153" y="4"/>
                  <a:pt x="10952" y="0"/>
                  <a:pt x="10690" y="0"/>
                </a:cubicBezTo>
                <a:close/>
                <a:moveTo>
                  <a:pt x="19551" y="0"/>
                </a:moveTo>
                <a:cubicBezTo>
                  <a:pt x="19156" y="1"/>
                  <a:pt x="18774" y="29"/>
                  <a:pt x="18457" y="63"/>
                </a:cubicBezTo>
                <a:cubicBezTo>
                  <a:pt x="17884" y="204"/>
                  <a:pt x="17543" y="499"/>
                  <a:pt x="17238" y="1108"/>
                </a:cubicBezTo>
                <a:cubicBezTo>
                  <a:pt x="16682" y="2217"/>
                  <a:pt x="16764" y="2549"/>
                  <a:pt x="18113" y="4322"/>
                </a:cubicBezTo>
                <a:cubicBezTo>
                  <a:pt x="18990" y="5475"/>
                  <a:pt x="19068" y="7180"/>
                  <a:pt x="18285" y="8160"/>
                </a:cubicBezTo>
                <a:cubicBezTo>
                  <a:pt x="18007" y="8507"/>
                  <a:pt x="17552" y="9245"/>
                  <a:pt x="17285" y="9782"/>
                </a:cubicBezTo>
                <a:cubicBezTo>
                  <a:pt x="16893" y="10569"/>
                  <a:pt x="16855" y="10834"/>
                  <a:pt x="17066" y="11171"/>
                </a:cubicBezTo>
                <a:cubicBezTo>
                  <a:pt x="17210" y="11401"/>
                  <a:pt x="17331" y="11704"/>
                  <a:pt x="17331" y="11842"/>
                </a:cubicBezTo>
                <a:cubicBezTo>
                  <a:pt x="17331" y="11940"/>
                  <a:pt x="17527" y="12246"/>
                  <a:pt x="17769" y="12591"/>
                </a:cubicBezTo>
                <a:cubicBezTo>
                  <a:pt x="17777" y="12599"/>
                  <a:pt x="17776" y="12613"/>
                  <a:pt x="17785" y="12622"/>
                </a:cubicBezTo>
                <a:cubicBezTo>
                  <a:pt x="17913" y="12753"/>
                  <a:pt x="18030" y="12890"/>
                  <a:pt x="18129" y="13043"/>
                </a:cubicBezTo>
                <a:cubicBezTo>
                  <a:pt x="18216" y="13173"/>
                  <a:pt x="18279" y="13322"/>
                  <a:pt x="18347" y="13464"/>
                </a:cubicBezTo>
                <a:cubicBezTo>
                  <a:pt x="18348" y="13467"/>
                  <a:pt x="18362" y="13477"/>
                  <a:pt x="18363" y="13480"/>
                </a:cubicBezTo>
                <a:cubicBezTo>
                  <a:pt x="18371" y="13496"/>
                  <a:pt x="18371" y="13510"/>
                  <a:pt x="18379" y="13527"/>
                </a:cubicBezTo>
                <a:cubicBezTo>
                  <a:pt x="18382" y="13534"/>
                  <a:pt x="18391" y="13535"/>
                  <a:pt x="18394" y="13542"/>
                </a:cubicBezTo>
                <a:cubicBezTo>
                  <a:pt x="18396" y="13546"/>
                  <a:pt x="18393" y="13554"/>
                  <a:pt x="18394" y="13558"/>
                </a:cubicBezTo>
                <a:cubicBezTo>
                  <a:pt x="18396" y="13563"/>
                  <a:pt x="18408" y="13569"/>
                  <a:pt x="18410" y="13573"/>
                </a:cubicBezTo>
                <a:cubicBezTo>
                  <a:pt x="18417" y="13588"/>
                  <a:pt x="18419" y="13606"/>
                  <a:pt x="18425" y="13620"/>
                </a:cubicBezTo>
                <a:cubicBezTo>
                  <a:pt x="18443" y="13653"/>
                  <a:pt x="18456" y="13681"/>
                  <a:pt x="18472" y="13714"/>
                </a:cubicBezTo>
                <a:cubicBezTo>
                  <a:pt x="18972" y="14746"/>
                  <a:pt x="18887" y="15854"/>
                  <a:pt x="18254" y="16850"/>
                </a:cubicBezTo>
                <a:cubicBezTo>
                  <a:pt x="18251" y="16853"/>
                  <a:pt x="18256" y="16862"/>
                  <a:pt x="18254" y="16865"/>
                </a:cubicBezTo>
                <a:cubicBezTo>
                  <a:pt x="18219" y="16927"/>
                  <a:pt x="18167" y="16978"/>
                  <a:pt x="18129" y="17037"/>
                </a:cubicBezTo>
                <a:cubicBezTo>
                  <a:pt x="18122" y="17046"/>
                  <a:pt x="18119" y="17059"/>
                  <a:pt x="18113" y="17068"/>
                </a:cubicBezTo>
                <a:cubicBezTo>
                  <a:pt x="18095" y="17095"/>
                  <a:pt x="18085" y="17120"/>
                  <a:pt x="18066" y="17146"/>
                </a:cubicBezTo>
                <a:cubicBezTo>
                  <a:pt x="18064" y="17149"/>
                  <a:pt x="18052" y="17143"/>
                  <a:pt x="18050" y="17146"/>
                </a:cubicBezTo>
                <a:cubicBezTo>
                  <a:pt x="18048" y="17148"/>
                  <a:pt x="18052" y="17159"/>
                  <a:pt x="18050" y="17162"/>
                </a:cubicBezTo>
                <a:cubicBezTo>
                  <a:pt x="18049" y="17164"/>
                  <a:pt x="18036" y="17160"/>
                  <a:pt x="18035" y="17162"/>
                </a:cubicBezTo>
                <a:cubicBezTo>
                  <a:pt x="18031" y="17166"/>
                  <a:pt x="18038" y="17172"/>
                  <a:pt x="18035" y="17177"/>
                </a:cubicBezTo>
                <a:cubicBezTo>
                  <a:pt x="18013" y="17208"/>
                  <a:pt x="17981" y="17241"/>
                  <a:pt x="17957" y="17271"/>
                </a:cubicBezTo>
                <a:cubicBezTo>
                  <a:pt x="17913" y="17327"/>
                  <a:pt x="17895" y="17390"/>
                  <a:pt x="17847" y="17442"/>
                </a:cubicBezTo>
                <a:cubicBezTo>
                  <a:pt x="17657" y="17652"/>
                  <a:pt x="17460" y="17840"/>
                  <a:pt x="17269" y="18004"/>
                </a:cubicBezTo>
                <a:cubicBezTo>
                  <a:pt x="17264" y="18008"/>
                  <a:pt x="17255" y="18003"/>
                  <a:pt x="17253" y="18004"/>
                </a:cubicBezTo>
                <a:cubicBezTo>
                  <a:pt x="17203" y="18047"/>
                  <a:pt x="17163" y="18089"/>
                  <a:pt x="17113" y="18129"/>
                </a:cubicBezTo>
                <a:cubicBezTo>
                  <a:pt x="17107" y="18133"/>
                  <a:pt x="17087" y="18140"/>
                  <a:pt x="17081" y="18144"/>
                </a:cubicBezTo>
                <a:cubicBezTo>
                  <a:pt x="16960" y="18239"/>
                  <a:pt x="16844" y="18318"/>
                  <a:pt x="16722" y="18394"/>
                </a:cubicBezTo>
                <a:cubicBezTo>
                  <a:pt x="16716" y="18399"/>
                  <a:pt x="16708" y="18408"/>
                  <a:pt x="16706" y="18410"/>
                </a:cubicBezTo>
                <a:cubicBezTo>
                  <a:pt x="16625" y="18460"/>
                  <a:pt x="16538" y="18508"/>
                  <a:pt x="16456" y="18550"/>
                </a:cubicBezTo>
                <a:cubicBezTo>
                  <a:pt x="16446" y="18556"/>
                  <a:pt x="16435" y="18560"/>
                  <a:pt x="16425" y="18566"/>
                </a:cubicBezTo>
                <a:cubicBezTo>
                  <a:pt x="16414" y="18571"/>
                  <a:pt x="16404" y="18576"/>
                  <a:pt x="16394" y="18581"/>
                </a:cubicBezTo>
                <a:cubicBezTo>
                  <a:pt x="16389" y="18583"/>
                  <a:pt x="16382" y="18579"/>
                  <a:pt x="16378" y="18581"/>
                </a:cubicBezTo>
                <a:cubicBezTo>
                  <a:pt x="16304" y="18617"/>
                  <a:pt x="16245" y="18647"/>
                  <a:pt x="16175" y="18675"/>
                </a:cubicBezTo>
                <a:cubicBezTo>
                  <a:pt x="16078" y="18714"/>
                  <a:pt x="15976" y="18756"/>
                  <a:pt x="15878" y="18784"/>
                </a:cubicBezTo>
                <a:cubicBezTo>
                  <a:pt x="15873" y="18785"/>
                  <a:pt x="15867" y="18783"/>
                  <a:pt x="15862" y="18784"/>
                </a:cubicBezTo>
                <a:cubicBezTo>
                  <a:pt x="15568" y="18892"/>
                  <a:pt x="15289" y="18971"/>
                  <a:pt x="15097" y="18971"/>
                </a:cubicBezTo>
                <a:cubicBezTo>
                  <a:pt x="14800" y="18971"/>
                  <a:pt x="14382" y="18842"/>
                  <a:pt x="13956" y="18659"/>
                </a:cubicBezTo>
                <a:cubicBezTo>
                  <a:pt x="13952" y="18658"/>
                  <a:pt x="13944" y="18661"/>
                  <a:pt x="13940" y="18659"/>
                </a:cubicBezTo>
                <a:cubicBezTo>
                  <a:pt x="13920" y="18651"/>
                  <a:pt x="13898" y="18636"/>
                  <a:pt x="13878" y="18628"/>
                </a:cubicBezTo>
                <a:cubicBezTo>
                  <a:pt x="13712" y="18554"/>
                  <a:pt x="13560" y="18471"/>
                  <a:pt x="13393" y="18378"/>
                </a:cubicBezTo>
                <a:cubicBezTo>
                  <a:pt x="13383" y="18373"/>
                  <a:pt x="13372" y="18369"/>
                  <a:pt x="13362" y="18363"/>
                </a:cubicBezTo>
                <a:cubicBezTo>
                  <a:pt x="13360" y="18362"/>
                  <a:pt x="13349" y="18364"/>
                  <a:pt x="13346" y="18363"/>
                </a:cubicBezTo>
                <a:cubicBezTo>
                  <a:pt x="13340" y="18358"/>
                  <a:pt x="13333" y="18349"/>
                  <a:pt x="13331" y="18347"/>
                </a:cubicBezTo>
                <a:cubicBezTo>
                  <a:pt x="13259" y="18307"/>
                  <a:pt x="13184" y="18268"/>
                  <a:pt x="13112" y="18222"/>
                </a:cubicBezTo>
                <a:cubicBezTo>
                  <a:pt x="13108" y="18220"/>
                  <a:pt x="13100" y="18225"/>
                  <a:pt x="13096" y="18222"/>
                </a:cubicBezTo>
                <a:cubicBezTo>
                  <a:pt x="12894" y="18098"/>
                  <a:pt x="12713" y="17958"/>
                  <a:pt x="12534" y="17817"/>
                </a:cubicBezTo>
                <a:cubicBezTo>
                  <a:pt x="12502" y="17793"/>
                  <a:pt x="12472" y="17780"/>
                  <a:pt x="12440" y="17754"/>
                </a:cubicBezTo>
                <a:cubicBezTo>
                  <a:pt x="12313" y="17654"/>
                  <a:pt x="12201" y="17561"/>
                  <a:pt x="12080" y="17489"/>
                </a:cubicBezTo>
                <a:cubicBezTo>
                  <a:pt x="11961" y="17418"/>
                  <a:pt x="11842" y="17363"/>
                  <a:pt x="11721" y="17318"/>
                </a:cubicBezTo>
                <a:cubicBezTo>
                  <a:pt x="11478" y="17225"/>
                  <a:pt x="11225" y="17187"/>
                  <a:pt x="10924" y="17177"/>
                </a:cubicBezTo>
                <a:cubicBezTo>
                  <a:pt x="10602" y="17166"/>
                  <a:pt x="10316" y="17192"/>
                  <a:pt x="10064" y="17240"/>
                </a:cubicBezTo>
                <a:cubicBezTo>
                  <a:pt x="10055" y="17242"/>
                  <a:pt x="10042" y="17237"/>
                  <a:pt x="10033" y="17240"/>
                </a:cubicBezTo>
                <a:cubicBezTo>
                  <a:pt x="9769" y="17318"/>
                  <a:pt x="9518" y="17443"/>
                  <a:pt x="9299" y="17598"/>
                </a:cubicBezTo>
                <a:cubicBezTo>
                  <a:pt x="8585" y="18105"/>
                  <a:pt x="8303" y="19106"/>
                  <a:pt x="8486" y="20001"/>
                </a:cubicBezTo>
                <a:cubicBezTo>
                  <a:pt x="8572" y="20296"/>
                  <a:pt x="8686" y="20573"/>
                  <a:pt x="8830" y="20828"/>
                </a:cubicBezTo>
                <a:cubicBezTo>
                  <a:pt x="8835" y="20840"/>
                  <a:pt x="8840" y="20850"/>
                  <a:pt x="8845" y="20859"/>
                </a:cubicBezTo>
                <a:cubicBezTo>
                  <a:pt x="8891" y="20922"/>
                  <a:pt x="8922" y="20991"/>
                  <a:pt x="8970" y="21046"/>
                </a:cubicBezTo>
                <a:cubicBezTo>
                  <a:pt x="9224" y="21337"/>
                  <a:pt x="9659" y="21436"/>
                  <a:pt x="10643" y="21436"/>
                </a:cubicBezTo>
                <a:cubicBezTo>
                  <a:pt x="11735" y="21436"/>
                  <a:pt x="12105" y="21320"/>
                  <a:pt x="12752" y="20828"/>
                </a:cubicBezTo>
                <a:cubicBezTo>
                  <a:pt x="12777" y="20809"/>
                  <a:pt x="12805" y="20799"/>
                  <a:pt x="12831" y="20781"/>
                </a:cubicBezTo>
                <a:cubicBezTo>
                  <a:pt x="12838" y="20775"/>
                  <a:pt x="12843" y="20784"/>
                  <a:pt x="12846" y="20781"/>
                </a:cubicBezTo>
                <a:cubicBezTo>
                  <a:pt x="13001" y="20667"/>
                  <a:pt x="13166" y="20552"/>
                  <a:pt x="13315" y="20469"/>
                </a:cubicBezTo>
                <a:cubicBezTo>
                  <a:pt x="13342" y="20454"/>
                  <a:pt x="13366" y="20452"/>
                  <a:pt x="13393" y="20438"/>
                </a:cubicBezTo>
                <a:cubicBezTo>
                  <a:pt x="13530" y="20367"/>
                  <a:pt x="13672" y="20298"/>
                  <a:pt x="13815" y="20251"/>
                </a:cubicBezTo>
                <a:cubicBezTo>
                  <a:pt x="13883" y="20228"/>
                  <a:pt x="13948" y="20207"/>
                  <a:pt x="14018" y="20188"/>
                </a:cubicBezTo>
                <a:cubicBezTo>
                  <a:pt x="14028" y="20186"/>
                  <a:pt x="14040" y="20190"/>
                  <a:pt x="14050" y="20188"/>
                </a:cubicBezTo>
                <a:cubicBezTo>
                  <a:pt x="14156" y="20164"/>
                  <a:pt x="14268" y="20126"/>
                  <a:pt x="14378" y="20110"/>
                </a:cubicBezTo>
                <a:cubicBezTo>
                  <a:pt x="14583" y="20080"/>
                  <a:pt x="14794" y="20063"/>
                  <a:pt x="15034" y="20063"/>
                </a:cubicBezTo>
                <a:cubicBezTo>
                  <a:pt x="15271" y="20063"/>
                  <a:pt x="15488" y="20081"/>
                  <a:pt x="15691" y="20110"/>
                </a:cubicBezTo>
                <a:cubicBezTo>
                  <a:pt x="15775" y="20122"/>
                  <a:pt x="15845" y="20156"/>
                  <a:pt x="15925" y="20173"/>
                </a:cubicBezTo>
                <a:cubicBezTo>
                  <a:pt x="16026" y="20195"/>
                  <a:pt x="16126" y="20219"/>
                  <a:pt x="16222" y="20251"/>
                </a:cubicBezTo>
                <a:cubicBezTo>
                  <a:pt x="16331" y="20286"/>
                  <a:pt x="16445" y="20327"/>
                  <a:pt x="16550" y="20375"/>
                </a:cubicBezTo>
                <a:cubicBezTo>
                  <a:pt x="16600" y="20399"/>
                  <a:pt x="16656" y="20427"/>
                  <a:pt x="16706" y="20453"/>
                </a:cubicBezTo>
                <a:cubicBezTo>
                  <a:pt x="16830" y="20519"/>
                  <a:pt x="16958" y="20586"/>
                  <a:pt x="17081" y="20672"/>
                </a:cubicBezTo>
                <a:cubicBezTo>
                  <a:pt x="17109" y="20691"/>
                  <a:pt x="17133" y="20715"/>
                  <a:pt x="17160" y="20734"/>
                </a:cubicBezTo>
                <a:cubicBezTo>
                  <a:pt x="17286" y="20826"/>
                  <a:pt x="17402" y="20915"/>
                  <a:pt x="17535" y="21031"/>
                </a:cubicBezTo>
                <a:cubicBezTo>
                  <a:pt x="17657" y="21137"/>
                  <a:pt x="17761" y="21210"/>
                  <a:pt x="17863" y="21280"/>
                </a:cubicBezTo>
                <a:cubicBezTo>
                  <a:pt x="18687" y="21600"/>
                  <a:pt x="20557" y="21470"/>
                  <a:pt x="21098" y="20968"/>
                </a:cubicBezTo>
                <a:cubicBezTo>
                  <a:pt x="21351" y="20733"/>
                  <a:pt x="21511" y="20398"/>
                  <a:pt x="21582" y="20017"/>
                </a:cubicBezTo>
                <a:cubicBezTo>
                  <a:pt x="21591" y="19880"/>
                  <a:pt x="21598" y="19742"/>
                  <a:pt x="21598" y="19549"/>
                </a:cubicBezTo>
                <a:cubicBezTo>
                  <a:pt x="21598" y="19254"/>
                  <a:pt x="21570" y="19037"/>
                  <a:pt x="21535" y="18831"/>
                </a:cubicBezTo>
                <a:cubicBezTo>
                  <a:pt x="21535" y="18829"/>
                  <a:pt x="21535" y="18818"/>
                  <a:pt x="21535" y="18815"/>
                </a:cubicBezTo>
                <a:cubicBezTo>
                  <a:pt x="21535" y="18812"/>
                  <a:pt x="21536" y="18803"/>
                  <a:pt x="21535" y="18800"/>
                </a:cubicBezTo>
                <a:cubicBezTo>
                  <a:pt x="21478" y="18567"/>
                  <a:pt x="21394" y="18335"/>
                  <a:pt x="21285" y="18113"/>
                </a:cubicBezTo>
                <a:cubicBezTo>
                  <a:pt x="21244" y="18045"/>
                  <a:pt x="21196" y="17979"/>
                  <a:pt x="21145" y="17910"/>
                </a:cubicBezTo>
                <a:cubicBezTo>
                  <a:pt x="20887" y="17565"/>
                  <a:pt x="20698" y="17246"/>
                  <a:pt x="20520" y="16943"/>
                </a:cubicBezTo>
                <a:cubicBezTo>
                  <a:pt x="20451" y="16835"/>
                  <a:pt x="20384" y="16720"/>
                  <a:pt x="20332" y="16616"/>
                </a:cubicBezTo>
                <a:cubicBezTo>
                  <a:pt x="20245" y="16446"/>
                  <a:pt x="20174" y="16293"/>
                  <a:pt x="20113" y="16132"/>
                </a:cubicBezTo>
                <a:cubicBezTo>
                  <a:pt x="20103" y="16105"/>
                  <a:pt x="20091" y="16065"/>
                  <a:pt x="20082" y="16038"/>
                </a:cubicBezTo>
                <a:cubicBezTo>
                  <a:pt x="20027" y="15883"/>
                  <a:pt x="19986" y="15736"/>
                  <a:pt x="19957" y="15586"/>
                </a:cubicBezTo>
                <a:cubicBezTo>
                  <a:pt x="19954" y="15573"/>
                  <a:pt x="19944" y="15552"/>
                  <a:pt x="19941" y="15539"/>
                </a:cubicBezTo>
                <a:cubicBezTo>
                  <a:pt x="19888" y="15239"/>
                  <a:pt x="19896" y="14956"/>
                  <a:pt x="19941" y="14665"/>
                </a:cubicBezTo>
                <a:cubicBezTo>
                  <a:pt x="19944" y="14648"/>
                  <a:pt x="19938" y="14636"/>
                  <a:pt x="19941" y="14619"/>
                </a:cubicBezTo>
                <a:cubicBezTo>
                  <a:pt x="19943" y="14609"/>
                  <a:pt x="19940" y="14597"/>
                  <a:pt x="19941" y="14587"/>
                </a:cubicBezTo>
                <a:cubicBezTo>
                  <a:pt x="19942" y="14583"/>
                  <a:pt x="19941" y="14573"/>
                  <a:pt x="19941" y="14572"/>
                </a:cubicBezTo>
                <a:cubicBezTo>
                  <a:pt x="19964" y="14470"/>
                  <a:pt x="20005" y="14375"/>
                  <a:pt x="20035" y="14275"/>
                </a:cubicBezTo>
                <a:cubicBezTo>
                  <a:pt x="20064" y="14179"/>
                  <a:pt x="20089" y="14077"/>
                  <a:pt x="20129" y="13979"/>
                </a:cubicBezTo>
                <a:cubicBezTo>
                  <a:pt x="20170" y="13884"/>
                  <a:pt x="20207" y="13792"/>
                  <a:pt x="20254" y="13698"/>
                </a:cubicBezTo>
                <a:cubicBezTo>
                  <a:pt x="20303" y="13598"/>
                  <a:pt x="20366" y="13489"/>
                  <a:pt x="20426" y="13386"/>
                </a:cubicBezTo>
                <a:cubicBezTo>
                  <a:pt x="20431" y="13380"/>
                  <a:pt x="20440" y="13373"/>
                  <a:pt x="20441" y="13371"/>
                </a:cubicBezTo>
                <a:cubicBezTo>
                  <a:pt x="20494" y="13281"/>
                  <a:pt x="20537" y="13197"/>
                  <a:pt x="20598" y="13105"/>
                </a:cubicBezTo>
                <a:cubicBezTo>
                  <a:pt x="20731" y="12902"/>
                  <a:pt x="20879" y="12686"/>
                  <a:pt x="21051" y="12466"/>
                </a:cubicBezTo>
                <a:cubicBezTo>
                  <a:pt x="21166" y="12319"/>
                  <a:pt x="21253" y="12151"/>
                  <a:pt x="21332" y="11982"/>
                </a:cubicBezTo>
                <a:cubicBezTo>
                  <a:pt x="21358" y="11932"/>
                  <a:pt x="21376" y="11889"/>
                  <a:pt x="21395" y="11842"/>
                </a:cubicBezTo>
                <a:cubicBezTo>
                  <a:pt x="21461" y="11677"/>
                  <a:pt x="21516" y="11517"/>
                  <a:pt x="21551" y="11342"/>
                </a:cubicBezTo>
                <a:cubicBezTo>
                  <a:pt x="21552" y="11339"/>
                  <a:pt x="21565" y="11330"/>
                  <a:pt x="21567" y="11327"/>
                </a:cubicBezTo>
                <a:cubicBezTo>
                  <a:pt x="21567" y="11322"/>
                  <a:pt x="21566" y="11313"/>
                  <a:pt x="21567" y="11311"/>
                </a:cubicBezTo>
                <a:cubicBezTo>
                  <a:pt x="21587" y="11134"/>
                  <a:pt x="21598" y="10948"/>
                  <a:pt x="21598" y="10718"/>
                </a:cubicBezTo>
                <a:cubicBezTo>
                  <a:pt x="21598" y="10539"/>
                  <a:pt x="21579" y="10379"/>
                  <a:pt x="21567" y="10235"/>
                </a:cubicBezTo>
                <a:cubicBezTo>
                  <a:pt x="21566" y="10228"/>
                  <a:pt x="21568" y="10225"/>
                  <a:pt x="21567" y="10219"/>
                </a:cubicBezTo>
                <a:cubicBezTo>
                  <a:pt x="21538" y="10066"/>
                  <a:pt x="21494" y="9910"/>
                  <a:pt x="21442" y="9767"/>
                </a:cubicBezTo>
                <a:cubicBezTo>
                  <a:pt x="21440" y="9760"/>
                  <a:pt x="21443" y="9755"/>
                  <a:pt x="21442" y="9751"/>
                </a:cubicBezTo>
                <a:cubicBezTo>
                  <a:pt x="21425" y="9709"/>
                  <a:pt x="21413" y="9667"/>
                  <a:pt x="21395" y="9626"/>
                </a:cubicBezTo>
                <a:cubicBezTo>
                  <a:pt x="21394" y="9624"/>
                  <a:pt x="21380" y="9629"/>
                  <a:pt x="21379" y="9626"/>
                </a:cubicBezTo>
                <a:cubicBezTo>
                  <a:pt x="21377" y="9619"/>
                  <a:pt x="21381" y="9615"/>
                  <a:pt x="21379" y="9611"/>
                </a:cubicBezTo>
                <a:cubicBezTo>
                  <a:pt x="21311" y="9460"/>
                  <a:pt x="21228" y="9319"/>
                  <a:pt x="21129" y="9189"/>
                </a:cubicBezTo>
                <a:cubicBezTo>
                  <a:pt x="21078" y="9122"/>
                  <a:pt x="21037" y="9052"/>
                  <a:pt x="20988" y="8987"/>
                </a:cubicBezTo>
                <a:cubicBezTo>
                  <a:pt x="20979" y="8977"/>
                  <a:pt x="20982" y="8966"/>
                  <a:pt x="20973" y="8955"/>
                </a:cubicBezTo>
                <a:cubicBezTo>
                  <a:pt x="20703" y="8649"/>
                  <a:pt x="20484" y="8315"/>
                  <a:pt x="20332" y="7941"/>
                </a:cubicBezTo>
                <a:cubicBezTo>
                  <a:pt x="20331" y="7939"/>
                  <a:pt x="20333" y="7928"/>
                  <a:pt x="20332" y="7926"/>
                </a:cubicBezTo>
                <a:cubicBezTo>
                  <a:pt x="20254" y="7769"/>
                  <a:pt x="20185" y="7621"/>
                  <a:pt x="20129" y="7473"/>
                </a:cubicBezTo>
                <a:cubicBezTo>
                  <a:pt x="20127" y="7468"/>
                  <a:pt x="20115" y="7463"/>
                  <a:pt x="20113" y="7458"/>
                </a:cubicBezTo>
                <a:cubicBezTo>
                  <a:pt x="20113" y="7453"/>
                  <a:pt x="20114" y="7443"/>
                  <a:pt x="20113" y="7442"/>
                </a:cubicBezTo>
                <a:cubicBezTo>
                  <a:pt x="20026" y="7208"/>
                  <a:pt x="19973" y="6980"/>
                  <a:pt x="19941" y="6756"/>
                </a:cubicBezTo>
                <a:cubicBezTo>
                  <a:pt x="19910" y="6531"/>
                  <a:pt x="19902" y="6306"/>
                  <a:pt x="19926" y="6085"/>
                </a:cubicBezTo>
                <a:cubicBezTo>
                  <a:pt x="19927" y="6074"/>
                  <a:pt x="19924" y="6064"/>
                  <a:pt x="19926" y="6054"/>
                </a:cubicBezTo>
                <a:cubicBezTo>
                  <a:pt x="19953" y="5831"/>
                  <a:pt x="20014" y="5609"/>
                  <a:pt x="20098" y="5383"/>
                </a:cubicBezTo>
                <a:cubicBezTo>
                  <a:pt x="20181" y="5156"/>
                  <a:pt x="20286" y="4932"/>
                  <a:pt x="20426" y="4696"/>
                </a:cubicBezTo>
                <a:cubicBezTo>
                  <a:pt x="20520" y="4539"/>
                  <a:pt x="20635" y="4362"/>
                  <a:pt x="20754" y="4197"/>
                </a:cubicBezTo>
                <a:cubicBezTo>
                  <a:pt x="20796" y="4132"/>
                  <a:pt x="20832" y="4069"/>
                  <a:pt x="20879" y="4010"/>
                </a:cubicBezTo>
                <a:cubicBezTo>
                  <a:pt x="21448" y="3304"/>
                  <a:pt x="21591" y="2925"/>
                  <a:pt x="21598" y="2060"/>
                </a:cubicBezTo>
                <a:cubicBezTo>
                  <a:pt x="21598" y="2052"/>
                  <a:pt x="21598" y="2052"/>
                  <a:pt x="21598" y="2044"/>
                </a:cubicBezTo>
                <a:cubicBezTo>
                  <a:pt x="21598" y="2039"/>
                  <a:pt x="21598" y="2034"/>
                  <a:pt x="21598" y="2029"/>
                </a:cubicBezTo>
                <a:cubicBezTo>
                  <a:pt x="21598" y="1981"/>
                  <a:pt x="21583" y="1948"/>
                  <a:pt x="21582" y="1904"/>
                </a:cubicBezTo>
                <a:cubicBezTo>
                  <a:pt x="21567" y="1246"/>
                  <a:pt x="21405" y="770"/>
                  <a:pt x="21067" y="453"/>
                </a:cubicBezTo>
                <a:cubicBezTo>
                  <a:pt x="20827" y="229"/>
                  <a:pt x="20500" y="86"/>
                  <a:pt x="20082" y="16"/>
                </a:cubicBezTo>
                <a:cubicBezTo>
                  <a:pt x="20080" y="16"/>
                  <a:pt x="20068" y="16"/>
                  <a:pt x="20066" y="16"/>
                </a:cubicBezTo>
                <a:cubicBezTo>
                  <a:pt x="19919" y="7"/>
                  <a:pt x="19758" y="0"/>
                  <a:pt x="19551" y="0"/>
                </a:cubicBezTo>
                <a:close/>
                <a:moveTo>
                  <a:pt x="5907" y="5133"/>
                </a:moveTo>
                <a:cubicBezTo>
                  <a:pt x="5836" y="5138"/>
                  <a:pt x="5778" y="5154"/>
                  <a:pt x="5720" y="5164"/>
                </a:cubicBezTo>
                <a:cubicBezTo>
                  <a:pt x="5685" y="5170"/>
                  <a:pt x="5658" y="5174"/>
                  <a:pt x="5626" y="5180"/>
                </a:cubicBezTo>
                <a:cubicBezTo>
                  <a:pt x="5400" y="5244"/>
                  <a:pt x="5266" y="5388"/>
                  <a:pt x="5095" y="5648"/>
                </a:cubicBezTo>
                <a:cubicBezTo>
                  <a:pt x="5069" y="5687"/>
                  <a:pt x="5053" y="5733"/>
                  <a:pt x="5032" y="5773"/>
                </a:cubicBezTo>
                <a:cubicBezTo>
                  <a:pt x="5011" y="5902"/>
                  <a:pt x="4963" y="6018"/>
                  <a:pt x="4892" y="6116"/>
                </a:cubicBezTo>
                <a:cubicBezTo>
                  <a:pt x="4790" y="6577"/>
                  <a:pt x="4918" y="7070"/>
                  <a:pt x="5267" y="7505"/>
                </a:cubicBezTo>
                <a:cubicBezTo>
                  <a:pt x="5356" y="7616"/>
                  <a:pt x="5678" y="7694"/>
                  <a:pt x="6048" y="7739"/>
                </a:cubicBezTo>
                <a:cubicBezTo>
                  <a:pt x="6128" y="7741"/>
                  <a:pt x="6156" y="7754"/>
                  <a:pt x="6251" y="7754"/>
                </a:cubicBezTo>
                <a:cubicBezTo>
                  <a:pt x="6517" y="7754"/>
                  <a:pt x="6782" y="7730"/>
                  <a:pt x="7001" y="7692"/>
                </a:cubicBezTo>
                <a:cubicBezTo>
                  <a:pt x="7007" y="7691"/>
                  <a:pt x="7012" y="7693"/>
                  <a:pt x="7017" y="7692"/>
                </a:cubicBezTo>
                <a:cubicBezTo>
                  <a:pt x="7211" y="7656"/>
                  <a:pt x="7377" y="7605"/>
                  <a:pt x="7455" y="7551"/>
                </a:cubicBezTo>
                <a:cubicBezTo>
                  <a:pt x="7508" y="7477"/>
                  <a:pt x="7547" y="7384"/>
                  <a:pt x="7580" y="7255"/>
                </a:cubicBezTo>
                <a:cubicBezTo>
                  <a:pt x="7653" y="6964"/>
                  <a:pt x="7682" y="6392"/>
                  <a:pt x="7642" y="5976"/>
                </a:cubicBezTo>
                <a:cubicBezTo>
                  <a:pt x="7610" y="5645"/>
                  <a:pt x="7566" y="5464"/>
                  <a:pt x="7455" y="5352"/>
                </a:cubicBezTo>
                <a:cubicBezTo>
                  <a:pt x="7428" y="5326"/>
                  <a:pt x="7392" y="5310"/>
                  <a:pt x="7361" y="5289"/>
                </a:cubicBezTo>
                <a:cubicBezTo>
                  <a:pt x="7208" y="5207"/>
                  <a:pt x="6975" y="5178"/>
                  <a:pt x="6517" y="5149"/>
                </a:cubicBezTo>
                <a:cubicBezTo>
                  <a:pt x="6291" y="5134"/>
                  <a:pt x="6104" y="5128"/>
                  <a:pt x="5954" y="5133"/>
                </a:cubicBezTo>
                <a:cubicBezTo>
                  <a:pt x="5946" y="5134"/>
                  <a:pt x="5931" y="5133"/>
                  <a:pt x="5923" y="5133"/>
                </a:cubicBezTo>
                <a:cubicBezTo>
                  <a:pt x="5916" y="5134"/>
                  <a:pt x="5914" y="5133"/>
                  <a:pt x="5907" y="5133"/>
                </a:cubicBezTo>
                <a:close/>
                <a:moveTo>
                  <a:pt x="10580" y="8487"/>
                </a:moveTo>
                <a:cubicBezTo>
                  <a:pt x="10297" y="8494"/>
                  <a:pt x="10023" y="8544"/>
                  <a:pt x="9767" y="8643"/>
                </a:cubicBezTo>
                <a:cubicBezTo>
                  <a:pt x="9512" y="8743"/>
                  <a:pt x="9286" y="8890"/>
                  <a:pt x="9095" y="9080"/>
                </a:cubicBezTo>
                <a:cubicBezTo>
                  <a:pt x="9026" y="9150"/>
                  <a:pt x="8968" y="9224"/>
                  <a:pt x="8908" y="9299"/>
                </a:cubicBezTo>
                <a:cubicBezTo>
                  <a:pt x="8370" y="10105"/>
                  <a:pt x="8312" y="11406"/>
                  <a:pt x="8814" y="12200"/>
                </a:cubicBezTo>
                <a:cubicBezTo>
                  <a:pt x="8846" y="12243"/>
                  <a:pt x="8888" y="12284"/>
                  <a:pt x="8924" y="12325"/>
                </a:cubicBezTo>
                <a:cubicBezTo>
                  <a:pt x="8963" y="12377"/>
                  <a:pt x="9003" y="12421"/>
                  <a:pt x="9049" y="12466"/>
                </a:cubicBezTo>
                <a:cubicBezTo>
                  <a:pt x="9063" y="12480"/>
                  <a:pt x="9081" y="12499"/>
                  <a:pt x="9095" y="12513"/>
                </a:cubicBezTo>
                <a:cubicBezTo>
                  <a:pt x="9108" y="12525"/>
                  <a:pt x="9114" y="12532"/>
                  <a:pt x="9127" y="12544"/>
                </a:cubicBezTo>
                <a:cubicBezTo>
                  <a:pt x="9133" y="12549"/>
                  <a:pt x="9136" y="12554"/>
                  <a:pt x="9142" y="12559"/>
                </a:cubicBezTo>
                <a:cubicBezTo>
                  <a:pt x="9148" y="12566"/>
                  <a:pt x="9168" y="12570"/>
                  <a:pt x="9174" y="12575"/>
                </a:cubicBezTo>
                <a:cubicBezTo>
                  <a:pt x="9193" y="12595"/>
                  <a:pt x="9200" y="12623"/>
                  <a:pt x="9220" y="12637"/>
                </a:cubicBezTo>
                <a:cubicBezTo>
                  <a:pt x="9222" y="12639"/>
                  <a:pt x="9234" y="12636"/>
                  <a:pt x="9236" y="12637"/>
                </a:cubicBezTo>
                <a:cubicBezTo>
                  <a:pt x="9288" y="12669"/>
                  <a:pt x="9342" y="12702"/>
                  <a:pt x="9424" y="12731"/>
                </a:cubicBezTo>
                <a:cubicBezTo>
                  <a:pt x="9522" y="12766"/>
                  <a:pt x="9640" y="12797"/>
                  <a:pt x="9767" y="12825"/>
                </a:cubicBezTo>
                <a:cubicBezTo>
                  <a:pt x="9774" y="12826"/>
                  <a:pt x="9776" y="12824"/>
                  <a:pt x="9783" y="12825"/>
                </a:cubicBezTo>
                <a:cubicBezTo>
                  <a:pt x="9787" y="12825"/>
                  <a:pt x="9795" y="12824"/>
                  <a:pt x="9799" y="12825"/>
                </a:cubicBezTo>
                <a:cubicBezTo>
                  <a:pt x="9811" y="12828"/>
                  <a:pt x="9832" y="12839"/>
                  <a:pt x="9846" y="12840"/>
                </a:cubicBezTo>
                <a:cubicBezTo>
                  <a:pt x="9858" y="12842"/>
                  <a:pt x="9864" y="12839"/>
                  <a:pt x="9877" y="12840"/>
                </a:cubicBezTo>
                <a:cubicBezTo>
                  <a:pt x="9931" y="12847"/>
                  <a:pt x="9993" y="12849"/>
                  <a:pt x="10049" y="12856"/>
                </a:cubicBezTo>
                <a:cubicBezTo>
                  <a:pt x="10053" y="12856"/>
                  <a:pt x="10060" y="12856"/>
                  <a:pt x="10064" y="12856"/>
                </a:cubicBezTo>
                <a:cubicBezTo>
                  <a:pt x="10237" y="12869"/>
                  <a:pt x="10413" y="12871"/>
                  <a:pt x="10658" y="12871"/>
                </a:cubicBezTo>
                <a:cubicBezTo>
                  <a:pt x="10918" y="12871"/>
                  <a:pt x="11125" y="12868"/>
                  <a:pt x="11299" y="12856"/>
                </a:cubicBezTo>
                <a:cubicBezTo>
                  <a:pt x="11474" y="12843"/>
                  <a:pt x="11615" y="12824"/>
                  <a:pt x="11737" y="12793"/>
                </a:cubicBezTo>
                <a:cubicBezTo>
                  <a:pt x="11798" y="12774"/>
                  <a:pt x="11853" y="12755"/>
                  <a:pt x="11909" y="12731"/>
                </a:cubicBezTo>
                <a:cubicBezTo>
                  <a:pt x="11911" y="12730"/>
                  <a:pt x="11922" y="12731"/>
                  <a:pt x="11924" y="12731"/>
                </a:cubicBezTo>
                <a:cubicBezTo>
                  <a:pt x="11929" y="12729"/>
                  <a:pt x="11935" y="12716"/>
                  <a:pt x="11940" y="12715"/>
                </a:cubicBezTo>
                <a:cubicBezTo>
                  <a:pt x="11943" y="12714"/>
                  <a:pt x="11952" y="12717"/>
                  <a:pt x="11955" y="12715"/>
                </a:cubicBezTo>
                <a:cubicBezTo>
                  <a:pt x="12001" y="12695"/>
                  <a:pt x="12039" y="12679"/>
                  <a:pt x="12080" y="12653"/>
                </a:cubicBezTo>
                <a:cubicBezTo>
                  <a:pt x="12102" y="12641"/>
                  <a:pt x="12123" y="12619"/>
                  <a:pt x="12143" y="12606"/>
                </a:cubicBezTo>
                <a:cubicBezTo>
                  <a:pt x="12222" y="12549"/>
                  <a:pt x="12293" y="12503"/>
                  <a:pt x="12377" y="12419"/>
                </a:cubicBezTo>
                <a:cubicBezTo>
                  <a:pt x="12389" y="12407"/>
                  <a:pt x="12397" y="12384"/>
                  <a:pt x="12409" y="12372"/>
                </a:cubicBezTo>
                <a:cubicBezTo>
                  <a:pt x="12703" y="12028"/>
                  <a:pt x="12831" y="11519"/>
                  <a:pt x="12831" y="10765"/>
                </a:cubicBezTo>
                <a:cubicBezTo>
                  <a:pt x="12831" y="9829"/>
                  <a:pt x="12738" y="9518"/>
                  <a:pt x="12330" y="9111"/>
                </a:cubicBezTo>
                <a:cubicBezTo>
                  <a:pt x="12286" y="9076"/>
                  <a:pt x="12258" y="9042"/>
                  <a:pt x="12205" y="9002"/>
                </a:cubicBezTo>
                <a:cubicBezTo>
                  <a:pt x="11731" y="8642"/>
                  <a:pt x="11147" y="8474"/>
                  <a:pt x="10580" y="8487"/>
                </a:cubicBezTo>
                <a:close/>
                <a:moveTo>
                  <a:pt x="15034" y="13636"/>
                </a:moveTo>
                <a:cubicBezTo>
                  <a:pt x="14895" y="13636"/>
                  <a:pt x="14767" y="13658"/>
                  <a:pt x="14643" y="13683"/>
                </a:cubicBezTo>
                <a:cubicBezTo>
                  <a:pt x="14640" y="13683"/>
                  <a:pt x="14631" y="13682"/>
                  <a:pt x="14628" y="13683"/>
                </a:cubicBezTo>
                <a:cubicBezTo>
                  <a:pt x="13667" y="13955"/>
                  <a:pt x="13223" y="15035"/>
                  <a:pt x="13831" y="15960"/>
                </a:cubicBezTo>
                <a:cubicBezTo>
                  <a:pt x="14014" y="16240"/>
                  <a:pt x="14212" y="16390"/>
                  <a:pt x="14503" y="16460"/>
                </a:cubicBezTo>
                <a:cubicBezTo>
                  <a:pt x="14508" y="16460"/>
                  <a:pt x="14513" y="16459"/>
                  <a:pt x="14518" y="16460"/>
                </a:cubicBezTo>
                <a:cubicBezTo>
                  <a:pt x="14646" y="16468"/>
                  <a:pt x="14783" y="16475"/>
                  <a:pt x="14972" y="16475"/>
                </a:cubicBezTo>
                <a:cubicBezTo>
                  <a:pt x="15230" y="16475"/>
                  <a:pt x="15432" y="16449"/>
                  <a:pt x="15612" y="16413"/>
                </a:cubicBezTo>
                <a:cubicBezTo>
                  <a:pt x="15660" y="16403"/>
                  <a:pt x="15710" y="16394"/>
                  <a:pt x="15753" y="16382"/>
                </a:cubicBezTo>
                <a:cubicBezTo>
                  <a:pt x="15789" y="16371"/>
                  <a:pt x="15829" y="16363"/>
                  <a:pt x="15862" y="16350"/>
                </a:cubicBezTo>
                <a:cubicBezTo>
                  <a:pt x="15932" y="16324"/>
                  <a:pt x="15981" y="16293"/>
                  <a:pt x="16034" y="16257"/>
                </a:cubicBezTo>
                <a:cubicBezTo>
                  <a:pt x="16050" y="16246"/>
                  <a:pt x="16066" y="16236"/>
                  <a:pt x="16081" y="16226"/>
                </a:cubicBezTo>
                <a:cubicBezTo>
                  <a:pt x="16087" y="16220"/>
                  <a:pt x="16094" y="16211"/>
                  <a:pt x="16097" y="16210"/>
                </a:cubicBezTo>
                <a:cubicBezTo>
                  <a:pt x="16101" y="16206"/>
                  <a:pt x="16108" y="16198"/>
                  <a:pt x="16112" y="16194"/>
                </a:cubicBezTo>
                <a:cubicBezTo>
                  <a:pt x="16179" y="16136"/>
                  <a:pt x="16240" y="16073"/>
                  <a:pt x="16284" y="15992"/>
                </a:cubicBezTo>
                <a:cubicBezTo>
                  <a:pt x="16294" y="15974"/>
                  <a:pt x="16307" y="15948"/>
                  <a:pt x="16316" y="15929"/>
                </a:cubicBezTo>
                <a:cubicBezTo>
                  <a:pt x="16353" y="15828"/>
                  <a:pt x="16375" y="15713"/>
                  <a:pt x="16394" y="15586"/>
                </a:cubicBezTo>
                <a:cubicBezTo>
                  <a:pt x="16395" y="15582"/>
                  <a:pt x="16393" y="15575"/>
                  <a:pt x="16394" y="15570"/>
                </a:cubicBezTo>
                <a:cubicBezTo>
                  <a:pt x="16395" y="15560"/>
                  <a:pt x="16408" y="15550"/>
                  <a:pt x="16409" y="15539"/>
                </a:cubicBezTo>
                <a:cubicBezTo>
                  <a:pt x="16410" y="15531"/>
                  <a:pt x="16408" y="15516"/>
                  <a:pt x="16409" y="15508"/>
                </a:cubicBezTo>
                <a:cubicBezTo>
                  <a:pt x="16424" y="15383"/>
                  <a:pt x="16425" y="15244"/>
                  <a:pt x="16425" y="15087"/>
                </a:cubicBezTo>
                <a:cubicBezTo>
                  <a:pt x="16425" y="14404"/>
                  <a:pt x="16214" y="13971"/>
                  <a:pt x="15784" y="13761"/>
                </a:cubicBezTo>
                <a:cubicBezTo>
                  <a:pt x="15729" y="13738"/>
                  <a:pt x="15660" y="13714"/>
                  <a:pt x="15597" y="13698"/>
                </a:cubicBezTo>
                <a:cubicBezTo>
                  <a:pt x="15591" y="13697"/>
                  <a:pt x="15572" y="13700"/>
                  <a:pt x="15565" y="13698"/>
                </a:cubicBezTo>
                <a:cubicBezTo>
                  <a:pt x="15406" y="13660"/>
                  <a:pt x="15243" y="13636"/>
                  <a:pt x="15034" y="13636"/>
                </a:cubicBezTo>
                <a:close/>
              </a:path>
            </a:pathLst>
          </a:custGeom>
          <a:ln w="3175">
            <a:miter lim="400000"/>
          </a:ln>
        </p:spPr>
      </p:pic>
      <p:sp>
        <p:nvSpPr>
          <p:cNvPr id="6" name="Erasmus Mundus…"/>
          <p:cNvSpPr txBox="1"/>
          <p:nvPr/>
        </p:nvSpPr>
        <p:spPr>
          <a:xfrm>
            <a:off x="803224" y="68250"/>
            <a:ext cx="1455863" cy="56388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1300">
                <a:solidFill>
                  <a:srgbClr val="FFFFFF"/>
                </a:solidFill>
                <a:latin typeface="Arial Rounded MT Bold"/>
                <a:ea typeface="Arial Rounded MT Bold"/>
                <a:cs typeface="Arial Rounded MT Bold"/>
                <a:sym typeface="Arial Rounded MT Bold"/>
              </a:defRPr>
            </a:pPr>
            <a:r>
              <a:t>Erasmus Mundus</a:t>
            </a:r>
          </a:p>
          <a:p>
            <a:pPr defTabSz="587022">
              <a:lnSpc>
                <a:spcPct val="90000"/>
              </a:lnSpc>
              <a:spcBef>
                <a:spcPts val="0"/>
              </a:spcBef>
              <a:defRPr sz="1300">
                <a:latin typeface="Arial Rounded MT Bold"/>
                <a:ea typeface="Arial Rounded MT Bold"/>
                <a:cs typeface="Arial Rounded MT Bold"/>
                <a:sym typeface="Arial Rounded MT Bold"/>
              </a:defRPr>
            </a:pPr>
            <a:r>
              <a:rPr>
                <a:solidFill>
                  <a:srgbClr val="FFFFFF"/>
                </a:solidFill>
              </a:rPr>
              <a:t>JMD on</a:t>
            </a:r>
            <a:r>
              <a:t>                   </a:t>
            </a:r>
            <a:r>
              <a:rPr>
                <a:solidFill>
                  <a:srgbClr val="0CFC66"/>
                </a:solidFill>
              </a:rPr>
              <a:t>Nuclear Physics</a:t>
            </a:r>
            <a:r>
              <a:rPr>
                <a:solidFill>
                  <a:srgbClr val="0EBD6C"/>
                </a:solidFill>
              </a:rPr>
              <a:t> </a:t>
            </a:r>
          </a:p>
        </p:txBody>
      </p:sp>
      <p:pic>
        <p:nvPicPr>
          <p:cNvPr id="7" name="Google Shape;58;p13" descr="Google Shape;58;p13"/>
          <p:cNvPicPr>
            <a:picLocks noChangeAspect="1"/>
          </p:cNvPicPr>
          <p:nvPr/>
        </p:nvPicPr>
        <p:blipFill>
          <a:blip r:embed="rId3">
            <a:extLst/>
          </a:blip>
          <a:stretch>
            <a:fillRect/>
          </a:stretch>
        </p:blipFill>
        <p:spPr>
          <a:xfrm>
            <a:off x="11917763" y="83391"/>
            <a:ext cx="893186" cy="584201"/>
          </a:xfrm>
          <a:prstGeom prst="rect">
            <a:avLst/>
          </a:prstGeom>
          <a:ln w="3175">
            <a:miter lim="400000"/>
          </a:ln>
        </p:spPr>
      </p:pic>
      <p:sp>
        <p:nvSpPr>
          <p:cNvPr id="8" name="EMJMD in Nuclear Physics"/>
          <p:cNvSpPr/>
          <p:nvPr/>
        </p:nvSpPr>
        <p:spPr>
          <a:xfrm>
            <a:off x="-313895" y="9283940"/>
            <a:ext cx="13632590" cy="482271"/>
          </a:xfrm>
          <a:prstGeom prst="rect">
            <a:avLst/>
          </a:prstGeom>
          <a:solidFill>
            <a:srgbClr val="31007A"/>
          </a:solidFill>
          <a:ln w="3175">
            <a:miter lim="400000"/>
          </a:ln>
          <a:extLst>
            <a:ext uri="{C572A759-6A51-4108-AA02-DFA0A04FC94B}">
              <ma14:wrappingTextBoxFlag xmlns:ma14="http://schemas.microsoft.com/office/mac/drawingml/2011/main" val="1"/>
            </a:ext>
          </a:extLst>
        </p:spPr>
        <p:txBody>
          <a:bodyPr lIns="15240" tIns="15240" rIns="15240" bIns="15240" anchor="ctr"/>
          <a:lstStyle>
            <a:lvl1pPr algn="ctr" defTabSz="587022">
              <a:spcBef>
                <a:spcPts val="0"/>
              </a:spcBef>
              <a:defRPr b="1" sz="1800">
                <a:solidFill>
                  <a:srgbClr val="FFFFFF"/>
                </a:solidFill>
                <a:latin typeface="Arial"/>
                <a:ea typeface="Arial"/>
                <a:cs typeface="Arial"/>
                <a:sym typeface="Arial"/>
              </a:defRPr>
            </a:lvl1pPr>
          </a:lstStyle>
          <a:p>
            <a:pPr/>
            <a:r>
              <a:t>EMJMD in Nuclear Physics</a:t>
            </a:r>
          </a:p>
        </p:txBody>
      </p:sp>
      <p:pic>
        <p:nvPicPr>
          <p:cNvPr id="9" name="video pegado.png" descr="video pegado.png"/>
          <p:cNvPicPr>
            <a:picLocks noChangeAspect="1"/>
          </p:cNvPicPr>
          <p:nvPr/>
        </p:nvPicPr>
        <p:blipFill>
          <a:blip r:embed="rId4">
            <a:extLst/>
          </a:blip>
          <a:srcRect l="0" t="0" r="0" b="0"/>
          <a:stretch>
            <a:fillRect/>
          </a:stretch>
        </p:blipFill>
        <p:spPr>
          <a:xfrm>
            <a:off x="529166" y="9305206"/>
            <a:ext cx="2792541" cy="503418"/>
          </a:xfrm>
          <a:prstGeom prst="rect">
            <a:avLst/>
          </a:prstGeom>
          <a:ln w="3175">
            <a:miter lim="400000"/>
          </a:ln>
        </p:spPr>
      </p:pic>
      <p:sp>
        <p:nvSpPr>
          <p:cNvPr id="10" name="July 2024"/>
          <p:cNvSpPr txBox="1"/>
          <p:nvPr/>
        </p:nvSpPr>
        <p:spPr>
          <a:xfrm>
            <a:off x="10091495" y="9380224"/>
            <a:ext cx="1085276" cy="289702"/>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587022">
              <a:spcBef>
                <a:spcPts val="0"/>
              </a:spcBef>
              <a:defRPr sz="1800">
                <a:solidFill>
                  <a:srgbClr val="FFFFFF"/>
                </a:solidFill>
                <a:latin typeface="Arial"/>
                <a:ea typeface="Arial"/>
                <a:cs typeface="Arial"/>
                <a:sym typeface="Arial"/>
              </a:defRPr>
            </a:lvl1pPr>
          </a:lstStyle>
          <a:p>
            <a:pPr/>
            <a:r>
              <a:t>July 2024 </a:t>
            </a:r>
          </a:p>
        </p:txBody>
      </p:sp>
      <p:sp>
        <p:nvSpPr>
          <p:cNvPr id="11" name="Número de diapositiva"/>
          <p:cNvSpPr txBox="1"/>
          <p:nvPr>
            <p:ph type="sldNum" sz="quarter" idx="2"/>
          </p:nvPr>
        </p:nvSpPr>
        <p:spPr>
          <a:xfrm>
            <a:off x="12404665" y="9297277"/>
            <a:ext cx="527027" cy="519276"/>
          </a:xfrm>
          <a:prstGeom prst="rect">
            <a:avLst/>
          </a:prstGeom>
          <a:ln w="3175">
            <a:miter lim="400000"/>
          </a:ln>
        </p:spPr>
        <p:txBody>
          <a:bodyPr wrap="none" lIns="130026" tIns="130026" rIns="130026" bIns="130026" anchor="ctr">
            <a:normAutofit fontScale="100000" lnSpcReduction="0"/>
          </a:bodyPr>
          <a:lstStyle>
            <a:lvl1pPr algn="r" defTabSz="1733973">
              <a:spcBef>
                <a:spcPts val="0"/>
              </a:spcBef>
              <a:defRPr sz="1800">
                <a:solidFill>
                  <a:srgbClr val="FFFFFF"/>
                </a:solidFill>
                <a:latin typeface="Arial"/>
                <a:ea typeface="Arial"/>
                <a:cs typeface="Arial"/>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Lst>
  <p:transition xmlns:p14="http://schemas.microsoft.com/office/powerpoint/2010/main" spd="med" advClick="1"/>
  <p:txStyles>
    <p:titleStyle>
      <a:lvl1pPr marL="0" marR="0" indent="0" algn="ctr" defTabSz="1733973" rtl="0" latinLnBrk="0">
        <a:lnSpc>
          <a:spcPct val="100000"/>
        </a:lnSpc>
        <a:spcBef>
          <a:spcPts val="0"/>
        </a:spcBef>
        <a:spcAft>
          <a:spcPts val="0"/>
        </a:spcAft>
        <a:buClrTx/>
        <a:buSzTx/>
        <a:buFontTx/>
        <a:buNone/>
        <a:tabLst/>
        <a:defRPr b="0" baseline="0" cap="none" i="0" spc="0" strike="noStrike" sz="9800" u="none">
          <a:solidFill>
            <a:srgbClr val="000000"/>
          </a:solidFill>
          <a:uFillTx/>
          <a:latin typeface="Arial"/>
          <a:ea typeface="Arial"/>
          <a:cs typeface="Arial"/>
          <a:sym typeface="Arial"/>
        </a:defRPr>
      </a:lvl1pPr>
      <a:lvl2pPr marL="0" marR="0" indent="0" algn="ctr" defTabSz="1733973" rtl="0" latinLnBrk="0">
        <a:lnSpc>
          <a:spcPct val="100000"/>
        </a:lnSpc>
        <a:spcBef>
          <a:spcPts val="0"/>
        </a:spcBef>
        <a:spcAft>
          <a:spcPts val="0"/>
        </a:spcAft>
        <a:buClrTx/>
        <a:buSzTx/>
        <a:buFontTx/>
        <a:buNone/>
        <a:tabLst/>
        <a:defRPr b="0" baseline="0" cap="none" i="0" spc="0" strike="noStrike" sz="9800" u="none">
          <a:solidFill>
            <a:srgbClr val="000000"/>
          </a:solidFill>
          <a:uFillTx/>
          <a:latin typeface="Arial"/>
          <a:ea typeface="Arial"/>
          <a:cs typeface="Arial"/>
          <a:sym typeface="Arial"/>
        </a:defRPr>
      </a:lvl2pPr>
      <a:lvl3pPr marL="0" marR="0" indent="0" algn="ctr" defTabSz="1733973" rtl="0" latinLnBrk="0">
        <a:lnSpc>
          <a:spcPct val="100000"/>
        </a:lnSpc>
        <a:spcBef>
          <a:spcPts val="0"/>
        </a:spcBef>
        <a:spcAft>
          <a:spcPts val="0"/>
        </a:spcAft>
        <a:buClrTx/>
        <a:buSzTx/>
        <a:buFontTx/>
        <a:buNone/>
        <a:tabLst/>
        <a:defRPr b="0" baseline="0" cap="none" i="0" spc="0" strike="noStrike" sz="9800" u="none">
          <a:solidFill>
            <a:srgbClr val="000000"/>
          </a:solidFill>
          <a:uFillTx/>
          <a:latin typeface="Arial"/>
          <a:ea typeface="Arial"/>
          <a:cs typeface="Arial"/>
          <a:sym typeface="Arial"/>
        </a:defRPr>
      </a:lvl3pPr>
      <a:lvl4pPr marL="0" marR="0" indent="0" algn="ctr" defTabSz="1733973" rtl="0" latinLnBrk="0">
        <a:lnSpc>
          <a:spcPct val="100000"/>
        </a:lnSpc>
        <a:spcBef>
          <a:spcPts val="0"/>
        </a:spcBef>
        <a:spcAft>
          <a:spcPts val="0"/>
        </a:spcAft>
        <a:buClrTx/>
        <a:buSzTx/>
        <a:buFontTx/>
        <a:buNone/>
        <a:tabLst/>
        <a:defRPr b="0" baseline="0" cap="none" i="0" spc="0" strike="noStrike" sz="9800" u="none">
          <a:solidFill>
            <a:srgbClr val="000000"/>
          </a:solidFill>
          <a:uFillTx/>
          <a:latin typeface="Arial"/>
          <a:ea typeface="Arial"/>
          <a:cs typeface="Arial"/>
          <a:sym typeface="Arial"/>
        </a:defRPr>
      </a:lvl4pPr>
      <a:lvl5pPr marL="0" marR="0" indent="0" algn="ctr" defTabSz="1733973" rtl="0" latinLnBrk="0">
        <a:lnSpc>
          <a:spcPct val="100000"/>
        </a:lnSpc>
        <a:spcBef>
          <a:spcPts val="0"/>
        </a:spcBef>
        <a:spcAft>
          <a:spcPts val="0"/>
        </a:spcAft>
        <a:buClrTx/>
        <a:buSzTx/>
        <a:buFontTx/>
        <a:buNone/>
        <a:tabLst/>
        <a:defRPr b="0" baseline="0" cap="none" i="0" spc="0" strike="noStrike" sz="9800" u="none">
          <a:solidFill>
            <a:srgbClr val="000000"/>
          </a:solidFill>
          <a:uFillTx/>
          <a:latin typeface="Arial"/>
          <a:ea typeface="Arial"/>
          <a:cs typeface="Arial"/>
          <a:sym typeface="Arial"/>
        </a:defRPr>
      </a:lvl5pPr>
      <a:lvl6pPr marL="0" marR="0" indent="0" algn="ctr" defTabSz="1733973" rtl="0" latinLnBrk="0">
        <a:lnSpc>
          <a:spcPct val="100000"/>
        </a:lnSpc>
        <a:spcBef>
          <a:spcPts val="0"/>
        </a:spcBef>
        <a:spcAft>
          <a:spcPts val="0"/>
        </a:spcAft>
        <a:buClrTx/>
        <a:buSzTx/>
        <a:buFontTx/>
        <a:buNone/>
        <a:tabLst/>
        <a:defRPr b="0" baseline="0" cap="none" i="0" spc="0" strike="noStrike" sz="9800" u="none">
          <a:solidFill>
            <a:srgbClr val="000000"/>
          </a:solidFill>
          <a:uFillTx/>
          <a:latin typeface="Arial"/>
          <a:ea typeface="Arial"/>
          <a:cs typeface="Arial"/>
          <a:sym typeface="Arial"/>
        </a:defRPr>
      </a:lvl6pPr>
      <a:lvl7pPr marL="0" marR="0" indent="0" algn="ctr" defTabSz="1733973" rtl="0" latinLnBrk="0">
        <a:lnSpc>
          <a:spcPct val="100000"/>
        </a:lnSpc>
        <a:spcBef>
          <a:spcPts val="0"/>
        </a:spcBef>
        <a:spcAft>
          <a:spcPts val="0"/>
        </a:spcAft>
        <a:buClrTx/>
        <a:buSzTx/>
        <a:buFontTx/>
        <a:buNone/>
        <a:tabLst/>
        <a:defRPr b="0" baseline="0" cap="none" i="0" spc="0" strike="noStrike" sz="9800" u="none">
          <a:solidFill>
            <a:srgbClr val="000000"/>
          </a:solidFill>
          <a:uFillTx/>
          <a:latin typeface="Arial"/>
          <a:ea typeface="Arial"/>
          <a:cs typeface="Arial"/>
          <a:sym typeface="Arial"/>
        </a:defRPr>
      </a:lvl7pPr>
      <a:lvl8pPr marL="0" marR="0" indent="0" algn="ctr" defTabSz="1733973" rtl="0" latinLnBrk="0">
        <a:lnSpc>
          <a:spcPct val="100000"/>
        </a:lnSpc>
        <a:spcBef>
          <a:spcPts val="0"/>
        </a:spcBef>
        <a:spcAft>
          <a:spcPts val="0"/>
        </a:spcAft>
        <a:buClrTx/>
        <a:buSzTx/>
        <a:buFontTx/>
        <a:buNone/>
        <a:tabLst/>
        <a:defRPr b="0" baseline="0" cap="none" i="0" spc="0" strike="noStrike" sz="9800" u="none">
          <a:solidFill>
            <a:srgbClr val="000000"/>
          </a:solidFill>
          <a:uFillTx/>
          <a:latin typeface="Arial"/>
          <a:ea typeface="Arial"/>
          <a:cs typeface="Arial"/>
          <a:sym typeface="Arial"/>
        </a:defRPr>
      </a:lvl8pPr>
      <a:lvl9pPr marL="0" marR="0" indent="0" algn="ctr" defTabSz="1733973" rtl="0" latinLnBrk="0">
        <a:lnSpc>
          <a:spcPct val="100000"/>
        </a:lnSpc>
        <a:spcBef>
          <a:spcPts val="0"/>
        </a:spcBef>
        <a:spcAft>
          <a:spcPts val="0"/>
        </a:spcAft>
        <a:buClrTx/>
        <a:buSzTx/>
        <a:buFontTx/>
        <a:buNone/>
        <a:tabLst/>
        <a:defRPr b="0" baseline="0" cap="none" i="0" spc="0" strike="noStrike" sz="9800" u="none">
          <a:solidFill>
            <a:srgbClr val="000000"/>
          </a:solidFill>
          <a:uFillTx/>
          <a:latin typeface="Arial"/>
          <a:ea typeface="Arial"/>
          <a:cs typeface="Arial"/>
          <a:sym typeface="Arial"/>
        </a:defRPr>
      </a:lvl9pPr>
    </p:titleStyle>
    <p:bodyStyle>
      <a:lvl1pPr marL="650240" marR="0" indent="-535940" algn="ctr" defTabSz="1733973" rtl="0" latinLnBrk="0">
        <a:lnSpc>
          <a:spcPct val="100000"/>
        </a:lnSpc>
        <a:spcBef>
          <a:spcPts val="0"/>
        </a:spcBef>
        <a:spcAft>
          <a:spcPts val="0"/>
        </a:spcAft>
        <a:buClrTx/>
        <a:buSzTx/>
        <a:buFontTx/>
        <a:buNone/>
        <a:tabLst/>
        <a:defRPr b="0" baseline="0" cap="none" i="0" spc="0" strike="noStrike" sz="5200" u="none">
          <a:solidFill>
            <a:srgbClr val="595959"/>
          </a:solidFill>
          <a:uFillTx/>
          <a:latin typeface="Arial"/>
          <a:ea typeface="Arial"/>
          <a:cs typeface="Arial"/>
          <a:sym typeface="Arial"/>
        </a:defRPr>
      </a:lvl1pPr>
      <a:lvl2pPr marL="650240" marR="0" indent="-53340" algn="ctr" defTabSz="1733973" rtl="0" latinLnBrk="0">
        <a:lnSpc>
          <a:spcPct val="100000"/>
        </a:lnSpc>
        <a:spcBef>
          <a:spcPts val="0"/>
        </a:spcBef>
        <a:spcAft>
          <a:spcPts val="0"/>
        </a:spcAft>
        <a:buClrTx/>
        <a:buSzTx/>
        <a:buFontTx/>
        <a:buNone/>
        <a:tabLst/>
        <a:defRPr b="0" baseline="0" cap="none" i="0" spc="0" strike="noStrike" sz="5200" u="none">
          <a:solidFill>
            <a:srgbClr val="595959"/>
          </a:solidFill>
          <a:uFillTx/>
          <a:latin typeface="Arial"/>
          <a:ea typeface="Arial"/>
          <a:cs typeface="Arial"/>
          <a:sym typeface="Arial"/>
        </a:defRPr>
      </a:lvl2pPr>
      <a:lvl3pPr marL="650240" marR="0" indent="403859" algn="ctr" defTabSz="1733973" rtl="0" latinLnBrk="0">
        <a:lnSpc>
          <a:spcPct val="100000"/>
        </a:lnSpc>
        <a:spcBef>
          <a:spcPts val="0"/>
        </a:spcBef>
        <a:spcAft>
          <a:spcPts val="0"/>
        </a:spcAft>
        <a:buClrTx/>
        <a:buSzTx/>
        <a:buFontTx/>
        <a:buNone/>
        <a:tabLst/>
        <a:defRPr b="0" baseline="0" cap="none" i="0" spc="0" strike="noStrike" sz="5200" u="none">
          <a:solidFill>
            <a:srgbClr val="595959"/>
          </a:solidFill>
          <a:uFillTx/>
          <a:latin typeface="Arial"/>
          <a:ea typeface="Arial"/>
          <a:cs typeface="Arial"/>
          <a:sym typeface="Arial"/>
        </a:defRPr>
      </a:lvl3pPr>
      <a:lvl4pPr marL="650240" marR="0" indent="861060" algn="ctr" defTabSz="1733973" rtl="0" latinLnBrk="0">
        <a:lnSpc>
          <a:spcPct val="100000"/>
        </a:lnSpc>
        <a:spcBef>
          <a:spcPts val="0"/>
        </a:spcBef>
        <a:spcAft>
          <a:spcPts val="0"/>
        </a:spcAft>
        <a:buClrTx/>
        <a:buSzTx/>
        <a:buFontTx/>
        <a:buNone/>
        <a:tabLst/>
        <a:defRPr b="0" baseline="0" cap="none" i="0" spc="0" strike="noStrike" sz="5200" u="none">
          <a:solidFill>
            <a:srgbClr val="595959"/>
          </a:solidFill>
          <a:uFillTx/>
          <a:latin typeface="Arial"/>
          <a:ea typeface="Arial"/>
          <a:cs typeface="Arial"/>
          <a:sym typeface="Arial"/>
        </a:defRPr>
      </a:lvl4pPr>
      <a:lvl5pPr marL="650240" marR="0" indent="1318260" algn="ctr" defTabSz="1733973" rtl="0" latinLnBrk="0">
        <a:lnSpc>
          <a:spcPct val="100000"/>
        </a:lnSpc>
        <a:spcBef>
          <a:spcPts val="0"/>
        </a:spcBef>
        <a:spcAft>
          <a:spcPts val="0"/>
        </a:spcAft>
        <a:buClrTx/>
        <a:buSzTx/>
        <a:buFontTx/>
        <a:buNone/>
        <a:tabLst/>
        <a:defRPr b="0" baseline="0" cap="none" i="0" spc="0" strike="noStrike" sz="5200" u="none">
          <a:solidFill>
            <a:srgbClr val="595959"/>
          </a:solidFill>
          <a:uFillTx/>
          <a:latin typeface="Arial"/>
          <a:ea typeface="Arial"/>
          <a:cs typeface="Arial"/>
          <a:sym typeface="Arial"/>
        </a:defRPr>
      </a:lvl5pPr>
      <a:lvl6pPr marL="650240" marR="0" indent="1775460" algn="ctr" defTabSz="1733973" rtl="0" latinLnBrk="0">
        <a:lnSpc>
          <a:spcPct val="100000"/>
        </a:lnSpc>
        <a:spcBef>
          <a:spcPts val="0"/>
        </a:spcBef>
        <a:spcAft>
          <a:spcPts val="0"/>
        </a:spcAft>
        <a:buClrTx/>
        <a:buSzTx/>
        <a:buFontTx/>
        <a:buNone/>
        <a:tabLst/>
        <a:defRPr b="0" baseline="0" cap="none" i="0" spc="0" strike="noStrike" sz="5200" u="none">
          <a:solidFill>
            <a:srgbClr val="595959"/>
          </a:solidFill>
          <a:uFillTx/>
          <a:latin typeface="Arial"/>
          <a:ea typeface="Arial"/>
          <a:cs typeface="Arial"/>
          <a:sym typeface="Arial"/>
        </a:defRPr>
      </a:lvl6pPr>
      <a:lvl7pPr marL="650240" marR="0" indent="2232660" algn="ctr" defTabSz="1733973" rtl="0" latinLnBrk="0">
        <a:lnSpc>
          <a:spcPct val="100000"/>
        </a:lnSpc>
        <a:spcBef>
          <a:spcPts val="0"/>
        </a:spcBef>
        <a:spcAft>
          <a:spcPts val="0"/>
        </a:spcAft>
        <a:buClrTx/>
        <a:buSzTx/>
        <a:buFontTx/>
        <a:buNone/>
        <a:tabLst/>
        <a:defRPr b="0" baseline="0" cap="none" i="0" spc="0" strike="noStrike" sz="5200" u="none">
          <a:solidFill>
            <a:srgbClr val="595959"/>
          </a:solidFill>
          <a:uFillTx/>
          <a:latin typeface="Arial"/>
          <a:ea typeface="Arial"/>
          <a:cs typeface="Arial"/>
          <a:sym typeface="Arial"/>
        </a:defRPr>
      </a:lvl7pPr>
      <a:lvl8pPr marL="650240" marR="0" indent="2689860" algn="ctr" defTabSz="1733973" rtl="0" latinLnBrk="0">
        <a:lnSpc>
          <a:spcPct val="100000"/>
        </a:lnSpc>
        <a:spcBef>
          <a:spcPts val="0"/>
        </a:spcBef>
        <a:spcAft>
          <a:spcPts val="0"/>
        </a:spcAft>
        <a:buClrTx/>
        <a:buSzTx/>
        <a:buFontTx/>
        <a:buNone/>
        <a:tabLst/>
        <a:defRPr b="0" baseline="0" cap="none" i="0" spc="0" strike="noStrike" sz="5200" u="none">
          <a:solidFill>
            <a:srgbClr val="595959"/>
          </a:solidFill>
          <a:uFillTx/>
          <a:latin typeface="Arial"/>
          <a:ea typeface="Arial"/>
          <a:cs typeface="Arial"/>
          <a:sym typeface="Arial"/>
        </a:defRPr>
      </a:lvl8pPr>
      <a:lvl9pPr marL="650240" marR="0" indent="3147060" algn="ctr" defTabSz="1733973" rtl="0" latinLnBrk="0">
        <a:lnSpc>
          <a:spcPct val="100000"/>
        </a:lnSpc>
        <a:spcBef>
          <a:spcPts val="0"/>
        </a:spcBef>
        <a:spcAft>
          <a:spcPts val="0"/>
        </a:spcAft>
        <a:buClrTx/>
        <a:buSzTx/>
        <a:buFontTx/>
        <a:buNone/>
        <a:tabLst/>
        <a:defRPr b="0" baseline="0" cap="none" i="0" spc="0" strike="noStrike" sz="5200" u="none">
          <a:solidFill>
            <a:srgbClr val="595959"/>
          </a:solidFill>
          <a:uFillTx/>
          <a:latin typeface="Arial"/>
          <a:ea typeface="Arial"/>
          <a:cs typeface="Arial"/>
          <a:sym typeface="Arial"/>
        </a:defRPr>
      </a:lvl9pPr>
    </p:bodyStyle>
    <p:otherStyle>
      <a:lvl1pPr marL="0" marR="0" indent="0" algn="r" defTabSz="1733973"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1pPr>
      <a:lvl2pPr marL="0" marR="0" indent="0" algn="r" defTabSz="1733973"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2pPr>
      <a:lvl3pPr marL="0" marR="0" indent="0" algn="r" defTabSz="1733973"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3pPr>
      <a:lvl4pPr marL="0" marR="0" indent="0" algn="r" defTabSz="1733973"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4pPr>
      <a:lvl5pPr marL="0" marR="0" indent="0" algn="r" defTabSz="1733973"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5pPr>
      <a:lvl6pPr marL="0" marR="0" indent="0" algn="r" defTabSz="1733973"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6pPr>
      <a:lvl7pPr marL="0" marR="0" indent="0" algn="r" defTabSz="1733973"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7pPr>
      <a:lvl8pPr marL="0" marR="0" indent="0" algn="r" defTabSz="1733973"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8pPr>
      <a:lvl9pPr marL="0" marR="0" indent="0" algn="r" defTabSz="1733973"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3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2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78.png"/><Relationship Id="rId6" Type="http://schemas.openxmlformats.org/officeDocument/2006/relationships/image" Target="../media/image29.png"/><Relationship Id="rId7" Type="http://schemas.openxmlformats.org/officeDocument/2006/relationships/image" Target="../media/image3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Rectángulo redondeado"/>
          <p:cNvSpPr/>
          <p:nvPr/>
        </p:nvSpPr>
        <p:spPr>
          <a:xfrm>
            <a:off x="423466" y="1484775"/>
            <a:ext cx="12157868" cy="2352242"/>
          </a:xfrm>
          <a:prstGeom prst="roundRect">
            <a:avLst>
              <a:gd name="adj" fmla="val 8099"/>
            </a:avLst>
          </a:prstGeom>
          <a:solidFill>
            <a:srgbClr val="5C09EA"/>
          </a:solidFill>
          <a:ln w="12700">
            <a:solidFill>
              <a:srgbClr val="000000"/>
            </a:solidFill>
            <a:miter lim="400000"/>
          </a:ln>
          <a:effectLst>
            <a:outerShdw sx="100000" sy="100000" kx="0" ky="0" algn="b" rotWithShape="0" blurRad="355600" dist="0" dir="0">
              <a:srgbClr val="000000">
                <a:alpha val="75000"/>
              </a:srgbClr>
            </a:outerShdw>
          </a:effectLst>
        </p:spPr>
        <p:txBody>
          <a:bodyPr lIns="15240" tIns="15240" rIns="15240" bIns="15240" anchor="ctr"/>
          <a:lstStyle/>
          <a:p>
            <a:pPr algn="ctr" defTabSz="587022">
              <a:spcBef>
                <a:spcPts val="0"/>
              </a:spcBef>
              <a:defRPr sz="1800">
                <a:solidFill>
                  <a:srgbClr val="FFFFFF"/>
                </a:solidFill>
              </a:defRPr>
            </a:pPr>
          </a:p>
        </p:txBody>
      </p:sp>
      <p:sp>
        <p:nvSpPr>
          <p:cNvPr id="291" name="Google Shape;54;p13"/>
          <p:cNvSpPr txBox="1"/>
          <p:nvPr>
            <p:ph type="title"/>
          </p:nvPr>
        </p:nvSpPr>
        <p:spPr>
          <a:xfrm>
            <a:off x="701157" y="1611461"/>
            <a:ext cx="11443235" cy="2098871"/>
          </a:xfrm>
          <a:prstGeom prst="rect">
            <a:avLst/>
          </a:prstGeom>
        </p:spPr>
        <p:txBody>
          <a:bodyPr/>
          <a:lstStyle>
            <a:lvl1pPr defTabSz="227584">
              <a:lnSpc>
                <a:spcPct val="90000"/>
              </a:lnSpc>
              <a:defRPr spc="-45" sz="4500">
                <a:solidFill>
                  <a:srgbClr val="FFFFFF"/>
                </a:solidFill>
                <a:latin typeface="Times New Roman"/>
                <a:ea typeface="Times New Roman"/>
                <a:cs typeface="Times New Roman"/>
                <a:sym typeface="Times New Roman"/>
              </a:defRPr>
            </a:lvl1pPr>
          </a:lstStyle>
          <a:p>
            <a:pPr/>
            <a:r>
              <a:t>Development and Experimental validation of the Neutron Imaging Capability of the Dual Gamma-Neutron Vision (GN-VISION)</a:t>
            </a:r>
          </a:p>
        </p:txBody>
      </p:sp>
      <p:pic>
        <p:nvPicPr>
          <p:cNvPr id="292" name="Google Shape;57;p13" descr="Google Shape;57;p13"/>
          <p:cNvPicPr>
            <a:picLocks noChangeAspect="1"/>
          </p:cNvPicPr>
          <p:nvPr/>
        </p:nvPicPr>
        <p:blipFill>
          <a:blip r:embed="rId2">
            <a:extLst/>
          </a:blip>
          <a:srcRect l="5761" t="26856" r="7213" b="28255"/>
          <a:stretch>
            <a:fillRect/>
          </a:stretch>
        </p:blipFill>
        <p:spPr>
          <a:xfrm>
            <a:off x="2353322" y="8073832"/>
            <a:ext cx="4071848" cy="1066801"/>
          </a:xfrm>
          <a:prstGeom prst="rect">
            <a:avLst/>
          </a:prstGeom>
          <a:ln w="3175">
            <a:miter lim="400000"/>
          </a:ln>
        </p:spPr>
      </p:pic>
      <p:pic>
        <p:nvPicPr>
          <p:cNvPr id="293" name="video pegado.png" descr="video pegado.png"/>
          <p:cNvPicPr>
            <a:picLocks noChangeAspect="1"/>
          </p:cNvPicPr>
          <p:nvPr/>
        </p:nvPicPr>
        <p:blipFill>
          <a:blip r:embed="rId3">
            <a:extLst/>
          </a:blip>
          <a:srcRect l="5351" t="15339" r="68644" b="15123"/>
          <a:stretch>
            <a:fillRect/>
          </a:stretch>
        </p:blipFill>
        <p:spPr>
          <a:xfrm>
            <a:off x="6730911" y="8137261"/>
            <a:ext cx="944168" cy="939944"/>
          </a:xfrm>
          <a:custGeom>
            <a:avLst/>
            <a:gdLst/>
            <a:ahLst/>
            <a:cxnLst>
              <a:cxn ang="0">
                <a:pos x="wd2" y="hd2"/>
              </a:cxn>
              <a:cxn ang="5400000">
                <a:pos x="wd2" y="hd2"/>
              </a:cxn>
              <a:cxn ang="10800000">
                <a:pos x="wd2" y="hd2"/>
              </a:cxn>
              <a:cxn ang="16200000">
                <a:pos x="wd2" y="hd2"/>
              </a:cxn>
            </a:cxnLst>
            <a:rect l="0" t="0" r="r" b="b"/>
            <a:pathLst>
              <a:path w="21598" h="21455" fill="norm" stroke="1" extrusionOk="0">
                <a:moveTo>
                  <a:pt x="10685" y="0"/>
                </a:moveTo>
                <a:cubicBezTo>
                  <a:pt x="10187" y="0"/>
                  <a:pt x="9859" y="18"/>
                  <a:pt x="9596" y="82"/>
                </a:cubicBezTo>
                <a:cubicBezTo>
                  <a:pt x="9330" y="164"/>
                  <a:pt x="9106" y="294"/>
                  <a:pt x="8870" y="490"/>
                </a:cubicBezTo>
                <a:cubicBezTo>
                  <a:pt x="7914" y="1282"/>
                  <a:pt x="7336" y="1531"/>
                  <a:pt x="6446" y="1531"/>
                </a:cubicBezTo>
                <a:cubicBezTo>
                  <a:pt x="6379" y="1531"/>
                  <a:pt x="6300" y="1510"/>
                  <a:pt x="6228" y="1504"/>
                </a:cubicBezTo>
                <a:cubicBezTo>
                  <a:pt x="6221" y="1504"/>
                  <a:pt x="6208" y="1496"/>
                  <a:pt x="6201" y="1495"/>
                </a:cubicBezTo>
                <a:cubicBezTo>
                  <a:pt x="6044" y="1488"/>
                  <a:pt x="5893" y="1474"/>
                  <a:pt x="5738" y="1441"/>
                </a:cubicBezTo>
                <a:cubicBezTo>
                  <a:pt x="5735" y="1440"/>
                  <a:pt x="5731" y="1441"/>
                  <a:pt x="5729" y="1441"/>
                </a:cubicBezTo>
                <a:cubicBezTo>
                  <a:pt x="5678" y="1431"/>
                  <a:pt x="5634" y="1417"/>
                  <a:pt x="5583" y="1405"/>
                </a:cubicBezTo>
                <a:cubicBezTo>
                  <a:pt x="5580" y="1404"/>
                  <a:pt x="5578" y="1406"/>
                  <a:pt x="5574" y="1405"/>
                </a:cubicBezTo>
                <a:cubicBezTo>
                  <a:pt x="5567" y="1403"/>
                  <a:pt x="5554" y="1398"/>
                  <a:pt x="5547" y="1396"/>
                </a:cubicBezTo>
                <a:cubicBezTo>
                  <a:pt x="5459" y="1371"/>
                  <a:pt x="5371" y="1356"/>
                  <a:pt x="5284" y="1323"/>
                </a:cubicBezTo>
                <a:cubicBezTo>
                  <a:pt x="4651" y="1140"/>
                  <a:pt x="4085" y="874"/>
                  <a:pt x="4085" y="680"/>
                </a:cubicBezTo>
                <a:cubicBezTo>
                  <a:pt x="4085" y="653"/>
                  <a:pt x="4075" y="624"/>
                  <a:pt x="4067" y="598"/>
                </a:cubicBezTo>
                <a:cubicBezTo>
                  <a:pt x="3811" y="400"/>
                  <a:pt x="3608" y="280"/>
                  <a:pt x="3432" y="191"/>
                </a:cubicBezTo>
                <a:cubicBezTo>
                  <a:pt x="3430" y="190"/>
                  <a:pt x="3433" y="182"/>
                  <a:pt x="3432" y="182"/>
                </a:cubicBezTo>
                <a:cubicBezTo>
                  <a:pt x="3431" y="181"/>
                  <a:pt x="3424" y="182"/>
                  <a:pt x="3423" y="182"/>
                </a:cubicBezTo>
                <a:cubicBezTo>
                  <a:pt x="3169" y="103"/>
                  <a:pt x="2874" y="48"/>
                  <a:pt x="2551" y="19"/>
                </a:cubicBezTo>
                <a:cubicBezTo>
                  <a:pt x="2357" y="20"/>
                  <a:pt x="2155" y="22"/>
                  <a:pt x="1861" y="37"/>
                </a:cubicBezTo>
                <a:cubicBezTo>
                  <a:pt x="1470" y="56"/>
                  <a:pt x="1176" y="89"/>
                  <a:pt x="926" y="136"/>
                </a:cubicBezTo>
                <a:cubicBezTo>
                  <a:pt x="778" y="183"/>
                  <a:pt x="647" y="237"/>
                  <a:pt x="545" y="309"/>
                </a:cubicBezTo>
                <a:cubicBezTo>
                  <a:pt x="118" y="606"/>
                  <a:pt x="45" y="867"/>
                  <a:pt x="45" y="2084"/>
                </a:cubicBezTo>
                <a:cubicBezTo>
                  <a:pt x="45" y="3311"/>
                  <a:pt x="131" y="3610"/>
                  <a:pt x="663" y="4240"/>
                </a:cubicBezTo>
                <a:cubicBezTo>
                  <a:pt x="772" y="4369"/>
                  <a:pt x="855" y="4480"/>
                  <a:pt x="926" y="4593"/>
                </a:cubicBezTo>
                <a:cubicBezTo>
                  <a:pt x="928" y="4597"/>
                  <a:pt x="933" y="4599"/>
                  <a:pt x="935" y="4603"/>
                </a:cubicBezTo>
                <a:cubicBezTo>
                  <a:pt x="993" y="4695"/>
                  <a:pt x="1039" y="4790"/>
                  <a:pt x="1080" y="4883"/>
                </a:cubicBezTo>
                <a:cubicBezTo>
                  <a:pt x="1081" y="4884"/>
                  <a:pt x="1080" y="4892"/>
                  <a:pt x="1080" y="4892"/>
                </a:cubicBezTo>
                <a:cubicBezTo>
                  <a:pt x="1081" y="4895"/>
                  <a:pt x="1079" y="4899"/>
                  <a:pt x="1080" y="4901"/>
                </a:cubicBezTo>
                <a:cubicBezTo>
                  <a:pt x="1190" y="5113"/>
                  <a:pt x="1279" y="5328"/>
                  <a:pt x="1334" y="5554"/>
                </a:cubicBezTo>
                <a:cubicBezTo>
                  <a:pt x="1336" y="5560"/>
                  <a:pt x="1342" y="5566"/>
                  <a:pt x="1344" y="5572"/>
                </a:cubicBezTo>
                <a:cubicBezTo>
                  <a:pt x="1349" y="5594"/>
                  <a:pt x="1357" y="5613"/>
                  <a:pt x="1362" y="5635"/>
                </a:cubicBezTo>
                <a:cubicBezTo>
                  <a:pt x="1362" y="5636"/>
                  <a:pt x="1361" y="5643"/>
                  <a:pt x="1362" y="5644"/>
                </a:cubicBezTo>
                <a:cubicBezTo>
                  <a:pt x="1415" y="5891"/>
                  <a:pt x="1443" y="6143"/>
                  <a:pt x="1443" y="6432"/>
                </a:cubicBezTo>
                <a:cubicBezTo>
                  <a:pt x="1443" y="6705"/>
                  <a:pt x="1418" y="6950"/>
                  <a:pt x="1371" y="7184"/>
                </a:cubicBezTo>
                <a:cubicBezTo>
                  <a:pt x="1370" y="7188"/>
                  <a:pt x="1371" y="7190"/>
                  <a:pt x="1371" y="7193"/>
                </a:cubicBezTo>
                <a:cubicBezTo>
                  <a:pt x="1369" y="7202"/>
                  <a:pt x="1364" y="7212"/>
                  <a:pt x="1362" y="7221"/>
                </a:cubicBezTo>
                <a:cubicBezTo>
                  <a:pt x="1360" y="7228"/>
                  <a:pt x="1354" y="7231"/>
                  <a:pt x="1353" y="7239"/>
                </a:cubicBezTo>
                <a:cubicBezTo>
                  <a:pt x="1352" y="7240"/>
                  <a:pt x="1353" y="7247"/>
                  <a:pt x="1353" y="7248"/>
                </a:cubicBezTo>
                <a:cubicBezTo>
                  <a:pt x="1352" y="7251"/>
                  <a:pt x="1353" y="7253"/>
                  <a:pt x="1353" y="7257"/>
                </a:cubicBezTo>
                <a:cubicBezTo>
                  <a:pt x="1351" y="7259"/>
                  <a:pt x="1353" y="7263"/>
                  <a:pt x="1353" y="7266"/>
                </a:cubicBezTo>
                <a:cubicBezTo>
                  <a:pt x="1305" y="7476"/>
                  <a:pt x="1228" y="7677"/>
                  <a:pt x="1135" y="7873"/>
                </a:cubicBezTo>
                <a:cubicBezTo>
                  <a:pt x="1132" y="7881"/>
                  <a:pt x="1129" y="7892"/>
                  <a:pt x="1126" y="7900"/>
                </a:cubicBezTo>
                <a:cubicBezTo>
                  <a:pt x="1035" y="8160"/>
                  <a:pt x="899" y="8381"/>
                  <a:pt x="663" y="8661"/>
                </a:cubicBezTo>
                <a:cubicBezTo>
                  <a:pt x="224" y="9180"/>
                  <a:pt x="2" y="9902"/>
                  <a:pt x="0" y="10654"/>
                </a:cubicBezTo>
                <a:cubicBezTo>
                  <a:pt x="-2" y="11406"/>
                  <a:pt x="218" y="12189"/>
                  <a:pt x="654" y="12828"/>
                </a:cubicBezTo>
                <a:cubicBezTo>
                  <a:pt x="764" y="12990"/>
                  <a:pt x="853" y="13152"/>
                  <a:pt x="935" y="13317"/>
                </a:cubicBezTo>
                <a:cubicBezTo>
                  <a:pt x="936" y="13319"/>
                  <a:pt x="943" y="13315"/>
                  <a:pt x="944" y="13317"/>
                </a:cubicBezTo>
                <a:cubicBezTo>
                  <a:pt x="945" y="13320"/>
                  <a:pt x="943" y="13324"/>
                  <a:pt x="944" y="13326"/>
                </a:cubicBezTo>
                <a:cubicBezTo>
                  <a:pt x="1002" y="13421"/>
                  <a:pt x="1047" y="13514"/>
                  <a:pt x="1089" y="13598"/>
                </a:cubicBezTo>
                <a:cubicBezTo>
                  <a:pt x="1092" y="13604"/>
                  <a:pt x="1096" y="13611"/>
                  <a:pt x="1098" y="13616"/>
                </a:cubicBezTo>
                <a:cubicBezTo>
                  <a:pt x="1099" y="13617"/>
                  <a:pt x="1098" y="13625"/>
                  <a:pt x="1098" y="13625"/>
                </a:cubicBezTo>
                <a:cubicBezTo>
                  <a:pt x="1099" y="13628"/>
                  <a:pt x="1106" y="13623"/>
                  <a:pt x="1108" y="13625"/>
                </a:cubicBezTo>
                <a:cubicBezTo>
                  <a:pt x="1113" y="13636"/>
                  <a:pt x="1112" y="13651"/>
                  <a:pt x="1117" y="13662"/>
                </a:cubicBezTo>
                <a:cubicBezTo>
                  <a:pt x="1119" y="13666"/>
                  <a:pt x="1123" y="13675"/>
                  <a:pt x="1126" y="13680"/>
                </a:cubicBezTo>
                <a:cubicBezTo>
                  <a:pt x="1129" y="13689"/>
                  <a:pt x="1131" y="13698"/>
                  <a:pt x="1135" y="13707"/>
                </a:cubicBezTo>
                <a:cubicBezTo>
                  <a:pt x="1137" y="13712"/>
                  <a:pt x="1142" y="13711"/>
                  <a:pt x="1144" y="13716"/>
                </a:cubicBezTo>
                <a:cubicBezTo>
                  <a:pt x="1148" y="13727"/>
                  <a:pt x="1158" y="13742"/>
                  <a:pt x="1162" y="13752"/>
                </a:cubicBezTo>
                <a:cubicBezTo>
                  <a:pt x="1201" y="13845"/>
                  <a:pt x="1229" y="13946"/>
                  <a:pt x="1253" y="14042"/>
                </a:cubicBezTo>
                <a:cubicBezTo>
                  <a:pt x="1253" y="14045"/>
                  <a:pt x="1261" y="14049"/>
                  <a:pt x="1262" y="14051"/>
                </a:cubicBezTo>
                <a:cubicBezTo>
                  <a:pt x="1319" y="14286"/>
                  <a:pt x="1339" y="14569"/>
                  <a:pt x="1344" y="14939"/>
                </a:cubicBezTo>
                <a:cubicBezTo>
                  <a:pt x="1344" y="15008"/>
                  <a:pt x="1353" y="15053"/>
                  <a:pt x="1353" y="15129"/>
                </a:cubicBezTo>
                <a:cubicBezTo>
                  <a:pt x="1353" y="15136"/>
                  <a:pt x="1352" y="15141"/>
                  <a:pt x="1353" y="15147"/>
                </a:cubicBezTo>
                <a:cubicBezTo>
                  <a:pt x="1377" y="15605"/>
                  <a:pt x="1359" y="15940"/>
                  <a:pt x="1262" y="16234"/>
                </a:cubicBezTo>
                <a:cubicBezTo>
                  <a:pt x="1262" y="16236"/>
                  <a:pt x="1253" y="16233"/>
                  <a:pt x="1253" y="16234"/>
                </a:cubicBezTo>
                <a:cubicBezTo>
                  <a:pt x="1219" y="16359"/>
                  <a:pt x="1164" y="16485"/>
                  <a:pt x="1098" y="16606"/>
                </a:cubicBezTo>
                <a:cubicBezTo>
                  <a:pt x="1036" y="16721"/>
                  <a:pt x="952" y="16867"/>
                  <a:pt x="853" y="17004"/>
                </a:cubicBezTo>
                <a:cubicBezTo>
                  <a:pt x="850" y="17009"/>
                  <a:pt x="847" y="17018"/>
                  <a:pt x="844" y="17023"/>
                </a:cubicBezTo>
                <a:cubicBezTo>
                  <a:pt x="810" y="17077"/>
                  <a:pt x="787" y="17114"/>
                  <a:pt x="744" y="17177"/>
                </a:cubicBezTo>
                <a:cubicBezTo>
                  <a:pt x="191" y="17985"/>
                  <a:pt x="49" y="18414"/>
                  <a:pt x="45" y="19369"/>
                </a:cubicBezTo>
                <a:cubicBezTo>
                  <a:pt x="43" y="20009"/>
                  <a:pt x="148" y="20710"/>
                  <a:pt x="272" y="20963"/>
                </a:cubicBezTo>
                <a:cubicBezTo>
                  <a:pt x="313" y="21012"/>
                  <a:pt x="339" y="21066"/>
                  <a:pt x="390" y="21117"/>
                </a:cubicBezTo>
                <a:cubicBezTo>
                  <a:pt x="456" y="21183"/>
                  <a:pt x="519" y="21222"/>
                  <a:pt x="581" y="21271"/>
                </a:cubicBezTo>
                <a:cubicBezTo>
                  <a:pt x="815" y="21387"/>
                  <a:pt x="1188" y="21425"/>
                  <a:pt x="1952" y="21425"/>
                </a:cubicBezTo>
                <a:cubicBezTo>
                  <a:pt x="2934" y="21425"/>
                  <a:pt x="3541" y="21283"/>
                  <a:pt x="3895" y="20918"/>
                </a:cubicBezTo>
                <a:cubicBezTo>
                  <a:pt x="4004" y="20738"/>
                  <a:pt x="4088" y="20515"/>
                  <a:pt x="4158" y="20284"/>
                </a:cubicBezTo>
                <a:cubicBezTo>
                  <a:pt x="4160" y="20275"/>
                  <a:pt x="4163" y="20274"/>
                  <a:pt x="4167" y="20266"/>
                </a:cubicBezTo>
                <a:cubicBezTo>
                  <a:pt x="4170" y="20256"/>
                  <a:pt x="4183" y="20249"/>
                  <a:pt x="4185" y="20239"/>
                </a:cubicBezTo>
                <a:cubicBezTo>
                  <a:pt x="4188" y="20226"/>
                  <a:pt x="4191" y="20215"/>
                  <a:pt x="4194" y="20202"/>
                </a:cubicBezTo>
                <a:cubicBezTo>
                  <a:pt x="4195" y="20201"/>
                  <a:pt x="4194" y="20194"/>
                  <a:pt x="4194" y="20193"/>
                </a:cubicBezTo>
                <a:cubicBezTo>
                  <a:pt x="4195" y="20190"/>
                  <a:pt x="4193" y="20188"/>
                  <a:pt x="4194" y="20184"/>
                </a:cubicBezTo>
                <a:cubicBezTo>
                  <a:pt x="4211" y="20120"/>
                  <a:pt x="4227" y="20051"/>
                  <a:pt x="4240" y="19985"/>
                </a:cubicBezTo>
                <a:cubicBezTo>
                  <a:pt x="4273" y="19800"/>
                  <a:pt x="4294" y="19606"/>
                  <a:pt x="4294" y="19414"/>
                </a:cubicBezTo>
                <a:cubicBezTo>
                  <a:pt x="4294" y="19239"/>
                  <a:pt x="4279" y="19056"/>
                  <a:pt x="4249" y="18871"/>
                </a:cubicBezTo>
                <a:cubicBezTo>
                  <a:pt x="4249" y="18870"/>
                  <a:pt x="4249" y="18863"/>
                  <a:pt x="4249" y="18862"/>
                </a:cubicBezTo>
                <a:cubicBezTo>
                  <a:pt x="4248" y="18859"/>
                  <a:pt x="4240" y="18864"/>
                  <a:pt x="4240" y="18862"/>
                </a:cubicBezTo>
                <a:cubicBezTo>
                  <a:pt x="4158" y="18474"/>
                  <a:pt x="3967" y="18080"/>
                  <a:pt x="3631" y="17557"/>
                </a:cubicBezTo>
                <a:cubicBezTo>
                  <a:pt x="3631" y="17557"/>
                  <a:pt x="3632" y="17548"/>
                  <a:pt x="3631" y="17548"/>
                </a:cubicBezTo>
                <a:cubicBezTo>
                  <a:pt x="3579" y="17511"/>
                  <a:pt x="3512" y="17435"/>
                  <a:pt x="3404" y="17285"/>
                </a:cubicBezTo>
                <a:cubicBezTo>
                  <a:pt x="3300" y="17144"/>
                  <a:pt x="3178" y="16958"/>
                  <a:pt x="3050" y="16742"/>
                </a:cubicBezTo>
                <a:cubicBezTo>
                  <a:pt x="2858" y="16414"/>
                  <a:pt x="2732" y="16070"/>
                  <a:pt x="2660" y="15718"/>
                </a:cubicBezTo>
                <a:cubicBezTo>
                  <a:pt x="2660" y="15717"/>
                  <a:pt x="2660" y="15710"/>
                  <a:pt x="2660" y="15709"/>
                </a:cubicBezTo>
                <a:cubicBezTo>
                  <a:pt x="2658" y="15702"/>
                  <a:pt x="2653" y="15698"/>
                  <a:pt x="2651" y="15691"/>
                </a:cubicBezTo>
                <a:cubicBezTo>
                  <a:pt x="2648" y="15681"/>
                  <a:pt x="2653" y="15673"/>
                  <a:pt x="2651" y="15664"/>
                </a:cubicBezTo>
                <a:cubicBezTo>
                  <a:pt x="2643" y="15635"/>
                  <a:pt x="2639" y="15611"/>
                  <a:pt x="2633" y="15582"/>
                </a:cubicBezTo>
                <a:cubicBezTo>
                  <a:pt x="2620" y="15500"/>
                  <a:pt x="2603" y="15411"/>
                  <a:pt x="2596" y="15329"/>
                </a:cubicBezTo>
                <a:cubicBezTo>
                  <a:pt x="2534" y="14876"/>
                  <a:pt x="2589" y="14437"/>
                  <a:pt x="2796" y="13952"/>
                </a:cubicBezTo>
                <a:cubicBezTo>
                  <a:pt x="2851" y="13822"/>
                  <a:pt x="2912" y="13690"/>
                  <a:pt x="2987" y="13553"/>
                </a:cubicBezTo>
                <a:cubicBezTo>
                  <a:pt x="2988" y="13551"/>
                  <a:pt x="2995" y="13546"/>
                  <a:pt x="2996" y="13544"/>
                </a:cubicBezTo>
                <a:cubicBezTo>
                  <a:pt x="2997" y="13543"/>
                  <a:pt x="2995" y="13536"/>
                  <a:pt x="2996" y="13535"/>
                </a:cubicBezTo>
                <a:cubicBezTo>
                  <a:pt x="3007" y="13515"/>
                  <a:pt x="3020" y="13500"/>
                  <a:pt x="3032" y="13480"/>
                </a:cubicBezTo>
                <a:cubicBezTo>
                  <a:pt x="3036" y="13474"/>
                  <a:pt x="3038" y="13460"/>
                  <a:pt x="3041" y="13453"/>
                </a:cubicBezTo>
                <a:cubicBezTo>
                  <a:pt x="3234" y="13114"/>
                  <a:pt x="3474" y="12757"/>
                  <a:pt x="3786" y="12348"/>
                </a:cubicBezTo>
                <a:cubicBezTo>
                  <a:pt x="3961" y="12119"/>
                  <a:pt x="4076" y="11890"/>
                  <a:pt x="4167" y="11651"/>
                </a:cubicBezTo>
                <a:cubicBezTo>
                  <a:pt x="4209" y="11512"/>
                  <a:pt x="4246" y="11369"/>
                  <a:pt x="4267" y="11216"/>
                </a:cubicBezTo>
                <a:cubicBezTo>
                  <a:pt x="4288" y="11063"/>
                  <a:pt x="4294" y="10897"/>
                  <a:pt x="4294" y="10708"/>
                </a:cubicBezTo>
                <a:cubicBezTo>
                  <a:pt x="4294" y="10574"/>
                  <a:pt x="4280" y="10462"/>
                  <a:pt x="4267" y="10346"/>
                </a:cubicBezTo>
                <a:cubicBezTo>
                  <a:pt x="4211" y="10057"/>
                  <a:pt x="4110" y="9750"/>
                  <a:pt x="3958" y="9431"/>
                </a:cubicBezTo>
                <a:cubicBezTo>
                  <a:pt x="3832" y="9199"/>
                  <a:pt x="3675" y="8938"/>
                  <a:pt x="3441" y="8598"/>
                </a:cubicBezTo>
                <a:cubicBezTo>
                  <a:pt x="3264" y="8340"/>
                  <a:pt x="3146" y="8115"/>
                  <a:pt x="3023" y="7882"/>
                </a:cubicBezTo>
                <a:cubicBezTo>
                  <a:pt x="3007" y="7855"/>
                  <a:pt x="2993" y="7827"/>
                  <a:pt x="2978" y="7800"/>
                </a:cubicBezTo>
                <a:cubicBezTo>
                  <a:pt x="2922" y="7690"/>
                  <a:pt x="2858" y="7571"/>
                  <a:pt x="2814" y="7465"/>
                </a:cubicBezTo>
                <a:cubicBezTo>
                  <a:pt x="2812" y="7461"/>
                  <a:pt x="2807" y="7461"/>
                  <a:pt x="2805" y="7456"/>
                </a:cubicBezTo>
                <a:cubicBezTo>
                  <a:pt x="2802" y="7448"/>
                  <a:pt x="2799" y="7437"/>
                  <a:pt x="2796" y="7429"/>
                </a:cubicBezTo>
                <a:cubicBezTo>
                  <a:pt x="2758" y="7332"/>
                  <a:pt x="2716" y="7234"/>
                  <a:pt x="2687" y="7139"/>
                </a:cubicBezTo>
                <a:cubicBezTo>
                  <a:pt x="2686" y="7137"/>
                  <a:pt x="2688" y="7132"/>
                  <a:pt x="2687" y="7130"/>
                </a:cubicBezTo>
                <a:cubicBezTo>
                  <a:pt x="2475" y="6541"/>
                  <a:pt x="2487" y="6010"/>
                  <a:pt x="2742" y="5427"/>
                </a:cubicBezTo>
                <a:cubicBezTo>
                  <a:pt x="2743" y="5424"/>
                  <a:pt x="2750" y="5420"/>
                  <a:pt x="2751" y="5418"/>
                </a:cubicBezTo>
                <a:cubicBezTo>
                  <a:pt x="2752" y="5414"/>
                  <a:pt x="2749" y="5412"/>
                  <a:pt x="2751" y="5409"/>
                </a:cubicBezTo>
                <a:cubicBezTo>
                  <a:pt x="2752" y="5404"/>
                  <a:pt x="2758" y="5395"/>
                  <a:pt x="2760" y="5391"/>
                </a:cubicBezTo>
                <a:cubicBezTo>
                  <a:pt x="2778" y="5341"/>
                  <a:pt x="2802" y="5296"/>
                  <a:pt x="2823" y="5246"/>
                </a:cubicBezTo>
                <a:cubicBezTo>
                  <a:pt x="2824" y="5243"/>
                  <a:pt x="2822" y="5239"/>
                  <a:pt x="2823" y="5237"/>
                </a:cubicBezTo>
                <a:cubicBezTo>
                  <a:pt x="2842" y="5201"/>
                  <a:pt x="2848" y="5165"/>
                  <a:pt x="2869" y="5128"/>
                </a:cubicBezTo>
                <a:cubicBezTo>
                  <a:pt x="2897" y="5065"/>
                  <a:pt x="2927" y="5011"/>
                  <a:pt x="2960" y="4947"/>
                </a:cubicBezTo>
                <a:cubicBezTo>
                  <a:pt x="3042" y="4786"/>
                  <a:pt x="3153" y="4619"/>
                  <a:pt x="3286" y="4449"/>
                </a:cubicBezTo>
                <a:cubicBezTo>
                  <a:pt x="3287" y="4447"/>
                  <a:pt x="3294" y="4441"/>
                  <a:pt x="3295" y="4439"/>
                </a:cubicBezTo>
                <a:cubicBezTo>
                  <a:pt x="3397" y="4305"/>
                  <a:pt x="3511" y="4173"/>
                  <a:pt x="3631" y="4041"/>
                </a:cubicBezTo>
                <a:cubicBezTo>
                  <a:pt x="3659" y="4007"/>
                  <a:pt x="3676" y="3976"/>
                  <a:pt x="3704" y="3941"/>
                </a:cubicBezTo>
                <a:cubicBezTo>
                  <a:pt x="3784" y="3842"/>
                  <a:pt x="3875" y="3775"/>
                  <a:pt x="3958" y="3688"/>
                </a:cubicBezTo>
                <a:cubicBezTo>
                  <a:pt x="4155" y="3483"/>
                  <a:pt x="4362" y="3312"/>
                  <a:pt x="4585" y="3171"/>
                </a:cubicBezTo>
                <a:cubicBezTo>
                  <a:pt x="4586" y="3170"/>
                  <a:pt x="4583" y="3163"/>
                  <a:pt x="4585" y="3162"/>
                </a:cubicBezTo>
                <a:cubicBezTo>
                  <a:pt x="4587" y="3161"/>
                  <a:pt x="4592" y="3164"/>
                  <a:pt x="4594" y="3162"/>
                </a:cubicBezTo>
                <a:cubicBezTo>
                  <a:pt x="4603" y="3155"/>
                  <a:pt x="4611" y="3151"/>
                  <a:pt x="4621" y="3144"/>
                </a:cubicBezTo>
                <a:cubicBezTo>
                  <a:pt x="4743" y="3069"/>
                  <a:pt x="4862" y="2993"/>
                  <a:pt x="4993" y="2936"/>
                </a:cubicBezTo>
                <a:cubicBezTo>
                  <a:pt x="5056" y="2904"/>
                  <a:pt x="5126" y="2849"/>
                  <a:pt x="5184" y="2827"/>
                </a:cubicBezTo>
                <a:cubicBezTo>
                  <a:pt x="5384" y="2751"/>
                  <a:pt x="5590" y="2705"/>
                  <a:pt x="5792" y="2673"/>
                </a:cubicBezTo>
                <a:cubicBezTo>
                  <a:pt x="5821" y="2668"/>
                  <a:pt x="5845" y="2668"/>
                  <a:pt x="5874" y="2664"/>
                </a:cubicBezTo>
                <a:cubicBezTo>
                  <a:pt x="6076" y="2638"/>
                  <a:pt x="6284" y="2627"/>
                  <a:pt x="6491" y="2646"/>
                </a:cubicBezTo>
                <a:cubicBezTo>
                  <a:pt x="6519" y="2648"/>
                  <a:pt x="6544" y="2651"/>
                  <a:pt x="6573" y="2655"/>
                </a:cubicBezTo>
                <a:cubicBezTo>
                  <a:pt x="6576" y="2655"/>
                  <a:pt x="6579" y="2654"/>
                  <a:pt x="6582" y="2655"/>
                </a:cubicBezTo>
                <a:cubicBezTo>
                  <a:pt x="7380" y="2675"/>
                  <a:pt x="7961" y="2934"/>
                  <a:pt x="8870" y="3688"/>
                </a:cubicBezTo>
                <a:cubicBezTo>
                  <a:pt x="9364" y="4097"/>
                  <a:pt x="9773" y="4213"/>
                  <a:pt x="10722" y="4213"/>
                </a:cubicBezTo>
                <a:cubicBezTo>
                  <a:pt x="11245" y="4213"/>
                  <a:pt x="11641" y="4155"/>
                  <a:pt x="11947" y="4041"/>
                </a:cubicBezTo>
                <a:cubicBezTo>
                  <a:pt x="12039" y="3989"/>
                  <a:pt x="12125" y="3933"/>
                  <a:pt x="12211" y="3869"/>
                </a:cubicBezTo>
                <a:cubicBezTo>
                  <a:pt x="12340" y="3770"/>
                  <a:pt x="12437" y="3693"/>
                  <a:pt x="12519" y="3615"/>
                </a:cubicBezTo>
                <a:cubicBezTo>
                  <a:pt x="12747" y="3286"/>
                  <a:pt x="12837" y="2801"/>
                  <a:pt x="12837" y="2084"/>
                </a:cubicBezTo>
                <a:cubicBezTo>
                  <a:pt x="12837" y="1542"/>
                  <a:pt x="12786" y="1146"/>
                  <a:pt x="12665" y="834"/>
                </a:cubicBezTo>
                <a:cubicBezTo>
                  <a:pt x="12597" y="710"/>
                  <a:pt x="12508" y="587"/>
                  <a:pt x="12383" y="463"/>
                </a:cubicBezTo>
                <a:cubicBezTo>
                  <a:pt x="12283" y="363"/>
                  <a:pt x="12197" y="289"/>
                  <a:pt x="12102" y="227"/>
                </a:cubicBezTo>
                <a:cubicBezTo>
                  <a:pt x="11911" y="103"/>
                  <a:pt x="11693" y="44"/>
                  <a:pt x="11339" y="19"/>
                </a:cubicBezTo>
                <a:cubicBezTo>
                  <a:pt x="11162" y="6"/>
                  <a:pt x="10948" y="0"/>
                  <a:pt x="10685" y="0"/>
                </a:cubicBezTo>
                <a:close/>
                <a:moveTo>
                  <a:pt x="19564" y="0"/>
                </a:moveTo>
                <a:cubicBezTo>
                  <a:pt x="19170" y="1"/>
                  <a:pt x="18783" y="30"/>
                  <a:pt x="18466" y="64"/>
                </a:cubicBezTo>
                <a:cubicBezTo>
                  <a:pt x="18460" y="64"/>
                  <a:pt x="18462" y="63"/>
                  <a:pt x="18457" y="64"/>
                </a:cubicBezTo>
                <a:cubicBezTo>
                  <a:pt x="18455" y="64"/>
                  <a:pt x="18449" y="64"/>
                  <a:pt x="18448" y="64"/>
                </a:cubicBezTo>
                <a:cubicBezTo>
                  <a:pt x="17878" y="202"/>
                  <a:pt x="17536" y="506"/>
                  <a:pt x="17231" y="1115"/>
                </a:cubicBezTo>
                <a:cubicBezTo>
                  <a:pt x="16676" y="2224"/>
                  <a:pt x="16763" y="2540"/>
                  <a:pt x="18112" y="4313"/>
                </a:cubicBezTo>
                <a:cubicBezTo>
                  <a:pt x="18989" y="5465"/>
                  <a:pt x="19068" y="7184"/>
                  <a:pt x="18284" y="8163"/>
                </a:cubicBezTo>
                <a:cubicBezTo>
                  <a:pt x="18006" y="8510"/>
                  <a:pt x="17562" y="9238"/>
                  <a:pt x="17295" y="9775"/>
                </a:cubicBezTo>
                <a:cubicBezTo>
                  <a:pt x="16903" y="10562"/>
                  <a:pt x="16857" y="10834"/>
                  <a:pt x="17068" y="11170"/>
                </a:cubicBezTo>
                <a:cubicBezTo>
                  <a:pt x="17212" y="11400"/>
                  <a:pt x="17331" y="11694"/>
                  <a:pt x="17331" y="11832"/>
                </a:cubicBezTo>
                <a:cubicBezTo>
                  <a:pt x="17331" y="11930"/>
                  <a:pt x="17524" y="12239"/>
                  <a:pt x="17767" y="12584"/>
                </a:cubicBezTo>
                <a:cubicBezTo>
                  <a:pt x="17775" y="12592"/>
                  <a:pt x="17776" y="12611"/>
                  <a:pt x="17785" y="12620"/>
                </a:cubicBezTo>
                <a:cubicBezTo>
                  <a:pt x="17914" y="12751"/>
                  <a:pt x="18022" y="12893"/>
                  <a:pt x="18121" y="13046"/>
                </a:cubicBezTo>
                <a:cubicBezTo>
                  <a:pt x="18209" y="13176"/>
                  <a:pt x="18280" y="13311"/>
                  <a:pt x="18348" y="13453"/>
                </a:cubicBezTo>
                <a:cubicBezTo>
                  <a:pt x="18348" y="13455"/>
                  <a:pt x="18356" y="13461"/>
                  <a:pt x="18357" y="13462"/>
                </a:cubicBezTo>
                <a:cubicBezTo>
                  <a:pt x="18358" y="13465"/>
                  <a:pt x="18356" y="13469"/>
                  <a:pt x="18357" y="13471"/>
                </a:cubicBezTo>
                <a:cubicBezTo>
                  <a:pt x="18365" y="13488"/>
                  <a:pt x="18377" y="13509"/>
                  <a:pt x="18384" y="13526"/>
                </a:cubicBezTo>
                <a:cubicBezTo>
                  <a:pt x="18387" y="13533"/>
                  <a:pt x="18390" y="13537"/>
                  <a:pt x="18393" y="13544"/>
                </a:cubicBezTo>
                <a:cubicBezTo>
                  <a:pt x="18395" y="13547"/>
                  <a:pt x="18401" y="13550"/>
                  <a:pt x="18402" y="13553"/>
                </a:cubicBezTo>
                <a:cubicBezTo>
                  <a:pt x="18404" y="13558"/>
                  <a:pt x="18409" y="13566"/>
                  <a:pt x="18411" y="13571"/>
                </a:cubicBezTo>
                <a:cubicBezTo>
                  <a:pt x="18418" y="13585"/>
                  <a:pt x="18423" y="13602"/>
                  <a:pt x="18430" y="13616"/>
                </a:cubicBezTo>
                <a:cubicBezTo>
                  <a:pt x="18447" y="13649"/>
                  <a:pt x="18459" y="13674"/>
                  <a:pt x="18475" y="13707"/>
                </a:cubicBezTo>
                <a:cubicBezTo>
                  <a:pt x="18975" y="14739"/>
                  <a:pt x="18891" y="15856"/>
                  <a:pt x="18257" y="16850"/>
                </a:cubicBezTo>
                <a:cubicBezTo>
                  <a:pt x="18255" y="16854"/>
                  <a:pt x="18250" y="16856"/>
                  <a:pt x="18248" y="16860"/>
                </a:cubicBezTo>
                <a:cubicBezTo>
                  <a:pt x="18213" y="16921"/>
                  <a:pt x="18178" y="16972"/>
                  <a:pt x="18139" y="17032"/>
                </a:cubicBezTo>
                <a:cubicBezTo>
                  <a:pt x="18133" y="17041"/>
                  <a:pt x="18127" y="17059"/>
                  <a:pt x="18121" y="17068"/>
                </a:cubicBezTo>
                <a:cubicBezTo>
                  <a:pt x="18103" y="17094"/>
                  <a:pt x="18076" y="17114"/>
                  <a:pt x="18057" y="17140"/>
                </a:cubicBezTo>
                <a:cubicBezTo>
                  <a:pt x="18055" y="17143"/>
                  <a:pt x="18059" y="17147"/>
                  <a:pt x="18057" y="17149"/>
                </a:cubicBezTo>
                <a:cubicBezTo>
                  <a:pt x="18055" y="17152"/>
                  <a:pt x="18050" y="17156"/>
                  <a:pt x="18048" y="17158"/>
                </a:cubicBezTo>
                <a:cubicBezTo>
                  <a:pt x="18044" y="17163"/>
                  <a:pt x="18034" y="17172"/>
                  <a:pt x="18030" y="17177"/>
                </a:cubicBezTo>
                <a:cubicBezTo>
                  <a:pt x="18008" y="17207"/>
                  <a:pt x="17991" y="17237"/>
                  <a:pt x="17966" y="17267"/>
                </a:cubicBezTo>
                <a:cubicBezTo>
                  <a:pt x="17923" y="17323"/>
                  <a:pt x="17887" y="17387"/>
                  <a:pt x="17839" y="17439"/>
                </a:cubicBezTo>
                <a:cubicBezTo>
                  <a:pt x="17649" y="17649"/>
                  <a:pt x="17459" y="17828"/>
                  <a:pt x="17267" y="17992"/>
                </a:cubicBezTo>
                <a:cubicBezTo>
                  <a:pt x="17266" y="17993"/>
                  <a:pt x="17269" y="18000"/>
                  <a:pt x="17267" y="18001"/>
                </a:cubicBezTo>
                <a:cubicBezTo>
                  <a:pt x="17266" y="18002"/>
                  <a:pt x="17260" y="18000"/>
                  <a:pt x="17258" y="18001"/>
                </a:cubicBezTo>
                <a:cubicBezTo>
                  <a:pt x="17208" y="18044"/>
                  <a:pt x="17164" y="18079"/>
                  <a:pt x="17113" y="18119"/>
                </a:cubicBezTo>
                <a:cubicBezTo>
                  <a:pt x="17107" y="18123"/>
                  <a:pt x="17101" y="18132"/>
                  <a:pt x="17095" y="18137"/>
                </a:cubicBezTo>
                <a:cubicBezTo>
                  <a:pt x="16973" y="18231"/>
                  <a:pt x="16845" y="18314"/>
                  <a:pt x="16723" y="18391"/>
                </a:cubicBezTo>
                <a:cubicBezTo>
                  <a:pt x="16721" y="18392"/>
                  <a:pt x="16716" y="18398"/>
                  <a:pt x="16714" y="18400"/>
                </a:cubicBezTo>
                <a:cubicBezTo>
                  <a:pt x="16711" y="18401"/>
                  <a:pt x="16707" y="18398"/>
                  <a:pt x="16705" y="18400"/>
                </a:cubicBezTo>
                <a:cubicBezTo>
                  <a:pt x="16624" y="18450"/>
                  <a:pt x="16541" y="18502"/>
                  <a:pt x="16459" y="18545"/>
                </a:cubicBezTo>
                <a:cubicBezTo>
                  <a:pt x="16449" y="18550"/>
                  <a:pt x="16443" y="18548"/>
                  <a:pt x="16432" y="18554"/>
                </a:cubicBezTo>
                <a:cubicBezTo>
                  <a:pt x="16422" y="18559"/>
                  <a:pt x="16406" y="18566"/>
                  <a:pt x="16396" y="18572"/>
                </a:cubicBezTo>
                <a:cubicBezTo>
                  <a:pt x="16392" y="18574"/>
                  <a:pt x="16391" y="18570"/>
                  <a:pt x="16387" y="18572"/>
                </a:cubicBezTo>
                <a:cubicBezTo>
                  <a:pt x="16385" y="18572"/>
                  <a:pt x="16388" y="18580"/>
                  <a:pt x="16387" y="18581"/>
                </a:cubicBezTo>
                <a:cubicBezTo>
                  <a:pt x="16316" y="18613"/>
                  <a:pt x="16239" y="18643"/>
                  <a:pt x="16169" y="18671"/>
                </a:cubicBezTo>
                <a:cubicBezTo>
                  <a:pt x="16071" y="18710"/>
                  <a:pt x="15977" y="18752"/>
                  <a:pt x="15878" y="18780"/>
                </a:cubicBezTo>
                <a:cubicBezTo>
                  <a:pt x="15874" y="18781"/>
                  <a:pt x="15865" y="18788"/>
                  <a:pt x="15860" y="18789"/>
                </a:cubicBezTo>
                <a:cubicBezTo>
                  <a:pt x="15566" y="18897"/>
                  <a:pt x="15290" y="18970"/>
                  <a:pt x="15098" y="18970"/>
                </a:cubicBezTo>
                <a:cubicBezTo>
                  <a:pt x="14801" y="18970"/>
                  <a:pt x="14389" y="18836"/>
                  <a:pt x="13963" y="18653"/>
                </a:cubicBezTo>
                <a:cubicBezTo>
                  <a:pt x="13960" y="18652"/>
                  <a:pt x="13956" y="18654"/>
                  <a:pt x="13954" y="18653"/>
                </a:cubicBezTo>
                <a:cubicBezTo>
                  <a:pt x="13950" y="18652"/>
                  <a:pt x="13948" y="18646"/>
                  <a:pt x="13945" y="18644"/>
                </a:cubicBezTo>
                <a:cubicBezTo>
                  <a:pt x="13925" y="18636"/>
                  <a:pt x="13910" y="18634"/>
                  <a:pt x="13890" y="18626"/>
                </a:cubicBezTo>
                <a:cubicBezTo>
                  <a:pt x="13724" y="18552"/>
                  <a:pt x="13558" y="18465"/>
                  <a:pt x="13391" y="18372"/>
                </a:cubicBezTo>
                <a:cubicBezTo>
                  <a:pt x="13380" y="18367"/>
                  <a:pt x="13374" y="18369"/>
                  <a:pt x="13364" y="18363"/>
                </a:cubicBezTo>
                <a:cubicBezTo>
                  <a:pt x="13361" y="18362"/>
                  <a:pt x="13357" y="18356"/>
                  <a:pt x="13355" y="18354"/>
                </a:cubicBezTo>
                <a:cubicBezTo>
                  <a:pt x="13352" y="18353"/>
                  <a:pt x="13348" y="18356"/>
                  <a:pt x="13345" y="18354"/>
                </a:cubicBezTo>
                <a:cubicBezTo>
                  <a:pt x="13344" y="18353"/>
                  <a:pt x="13347" y="18346"/>
                  <a:pt x="13345" y="18345"/>
                </a:cubicBezTo>
                <a:cubicBezTo>
                  <a:pt x="13343" y="18344"/>
                  <a:pt x="13339" y="18347"/>
                  <a:pt x="13336" y="18345"/>
                </a:cubicBezTo>
                <a:cubicBezTo>
                  <a:pt x="13265" y="18304"/>
                  <a:pt x="13191" y="18264"/>
                  <a:pt x="13119" y="18218"/>
                </a:cubicBezTo>
                <a:cubicBezTo>
                  <a:pt x="13116" y="18217"/>
                  <a:pt x="13112" y="18220"/>
                  <a:pt x="13109" y="18218"/>
                </a:cubicBezTo>
                <a:cubicBezTo>
                  <a:pt x="13106" y="18216"/>
                  <a:pt x="13104" y="18212"/>
                  <a:pt x="13100" y="18209"/>
                </a:cubicBezTo>
                <a:cubicBezTo>
                  <a:pt x="12898" y="18085"/>
                  <a:pt x="12717" y="17952"/>
                  <a:pt x="12537" y="17811"/>
                </a:cubicBezTo>
                <a:cubicBezTo>
                  <a:pt x="12506" y="17786"/>
                  <a:pt x="12478" y="17772"/>
                  <a:pt x="12447" y="17747"/>
                </a:cubicBezTo>
                <a:cubicBezTo>
                  <a:pt x="12320" y="17647"/>
                  <a:pt x="12204" y="17565"/>
                  <a:pt x="12084" y="17494"/>
                </a:cubicBezTo>
                <a:cubicBezTo>
                  <a:pt x="11965" y="17423"/>
                  <a:pt x="11842" y="17367"/>
                  <a:pt x="11720" y="17322"/>
                </a:cubicBezTo>
                <a:cubicBezTo>
                  <a:pt x="11477" y="17229"/>
                  <a:pt x="11223" y="17178"/>
                  <a:pt x="10921" y="17168"/>
                </a:cubicBezTo>
                <a:cubicBezTo>
                  <a:pt x="10599" y="17157"/>
                  <a:pt x="10329" y="17184"/>
                  <a:pt x="10077" y="17231"/>
                </a:cubicBezTo>
                <a:cubicBezTo>
                  <a:pt x="10073" y="17232"/>
                  <a:pt x="10063" y="17230"/>
                  <a:pt x="10059" y="17231"/>
                </a:cubicBezTo>
                <a:cubicBezTo>
                  <a:pt x="10050" y="17234"/>
                  <a:pt x="10041" y="17237"/>
                  <a:pt x="10032" y="17240"/>
                </a:cubicBezTo>
                <a:cubicBezTo>
                  <a:pt x="9768" y="17318"/>
                  <a:pt x="9515" y="17429"/>
                  <a:pt x="9296" y="17584"/>
                </a:cubicBezTo>
                <a:cubicBezTo>
                  <a:pt x="8582" y="18091"/>
                  <a:pt x="8305" y="19099"/>
                  <a:pt x="8488" y="19994"/>
                </a:cubicBezTo>
                <a:cubicBezTo>
                  <a:pt x="8574" y="20289"/>
                  <a:pt x="8689" y="20563"/>
                  <a:pt x="8833" y="20818"/>
                </a:cubicBezTo>
                <a:cubicBezTo>
                  <a:pt x="8834" y="20819"/>
                  <a:pt x="8833" y="20827"/>
                  <a:pt x="8833" y="20827"/>
                </a:cubicBezTo>
                <a:cubicBezTo>
                  <a:pt x="8839" y="20836"/>
                  <a:pt x="8846" y="20846"/>
                  <a:pt x="8852" y="20855"/>
                </a:cubicBezTo>
                <a:cubicBezTo>
                  <a:pt x="8893" y="20914"/>
                  <a:pt x="8931" y="20981"/>
                  <a:pt x="8979" y="21036"/>
                </a:cubicBezTo>
                <a:cubicBezTo>
                  <a:pt x="9232" y="21326"/>
                  <a:pt x="9665" y="21425"/>
                  <a:pt x="10649" y="21425"/>
                </a:cubicBezTo>
                <a:cubicBezTo>
                  <a:pt x="11742" y="21425"/>
                  <a:pt x="12107" y="21320"/>
                  <a:pt x="12755" y="20827"/>
                </a:cubicBezTo>
                <a:cubicBezTo>
                  <a:pt x="12780" y="20808"/>
                  <a:pt x="12811" y="20800"/>
                  <a:pt x="12837" y="20782"/>
                </a:cubicBezTo>
                <a:cubicBezTo>
                  <a:pt x="12838" y="20781"/>
                  <a:pt x="12845" y="20774"/>
                  <a:pt x="12846" y="20773"/>
                </a:cubicBezTo>
                <a:cubicBezTo>
                  <a:pt x="12850" y="20770"/>
                  <a:pt x="12852" y="20776"/>
                  <a:pt x="12855" y="20773"/>
                </a:cubicBezTo>
                <a:cubicBezTo>
                  <a:pt x="13007" y="20659"/>
                  <a:pt x="13160" y="20557"/>
                  <a:pt x="13309" y="20474"/>
                </a:cubicBezTo>
                <a:cubicBezTo>
                  <a:pt x="13336" y="20459"/>
                  <a:pt x="13364" y="20443"/>
                  <a:pt x="13391" y="20429"/>
                </a:cubicBezTo>
                <a:cubicBezTo>
                  <a:pt x="13528" y="20358"/>
                  <a:pt x="13674" y="20295"/>
                  <a:pt x="13818" y="20248"/>
                </a:cubicBezTo>
                <a:cubicBezTo>
                  <a:pt x="13885" y="20225"/>
                  <a:pt x="13956" y="20212"/>
                  <a:pt x="14026" y="20193"/>
                </a:cubicBezTo>
                <a:cubicBezTo>
                  <a:pt x="14036" y="20191"/>
                  <a:pt x="14044" y="20186"/>
                  <a:pt x="14054" y="20184"/>
                </a:cubicBezTo>
                <a:cubicBezTo>
                  <a:pt x="14055" y="20184"/>
                  <a:pt x="14062" y="20184"/>
                  <a:pt x="14063" y="20184"/>
                </a:cubicBezTo>
                <a:cubicBezTo>
                  <a:pt x="14165" y="20160"/>
                  <a:pt x="14261" y="20127"/>
                  <a:pt x="14371" y="20112"/>
                </a:cubicBezTo>
                <a:cubicBezTo>
                  <a:pt x="14576" y="20082"/>
                  <a:pt x="14794" y="20067"/>
                  <a:pt x="15034" y="20066"/>
                </a:cubicBezTo>
                <a:cubicBezTo>
                  <a:pt x="15271" y="20066"/>
                  <a:pt x="15485" y="20083"/>
                  <a:pt x="15688" y="20112"/>
                </a:cubicBezTo>
                <a:cubicBezTo>
                  <a:pt x="15772" y="20123"/>
                  <a:pt x="15853" y="20140"/>
                  <a:pt x="15933" y="20157"/>
                </a:cubicBezTo>
                <a:cubicBezTo>
                  <a:pt x="16034" y="20179"/>
                  <a:pt x="16136" y="20207"/>
                  <a:pt x="16232" y="20239"/>
                </a:cubicBezTo>
                <a:cubicBezTo>
                  <a:pt x="16342" y="20274"/>
                  <a:pt x="16454" y="20317"/>
                  <a:pt x="16559" y="20365"/>
                </a:cubicBezTo>
                <a:cubicBezTo>
                  <a:pt x="16610" y="20389"/>
                  <a:pt x="16655" y="20420"/>
                  <a:pt x="16705" y="20447"/>
                </a:cubicBezTo>
                <a:cubicBezTo>
                  <a:pt x="16828" y="20512"/>
                  <a:pt x="16953" y="20578"/>
                  <a:pt x="17077" y="20664"/>
                </a:cubicBezTo>
                <a:cubicBezTo>
                  <a:pt x="17104" y="20683"/>
                  <a:pt x="17132" y="20708"/>
                  <a:pt x="17158" y="20728"/>
                </a:cubicBezTo>
                <a:cubicBezTo>
                  <a:pt x="17285" y="20820"/>
                  <a:pt x="17407" y="20902"/>
                  <a:pt x="17540" y="21018"/>
                </a:cubicBezTo>
                <a:cubicBezTo>
                  <a:pt x="17662" y="21124"/>
                  <a:pt x="17764" y="21210"/>
                  <a:pt x="17867" y="21280"/>
                </a:cubicBezTo>
                <a:cubicBezTo>
                  <a:pt x="18691" y="21600"/>
                  <a:pt x="20567" y="21474"/>
                  <a:pt x="21108" y="20972"/>
                </a:cubicBezTo>
                <a:cubicBezTo>
                  <a:pt x="21361" y="20737"/>
                  <a:pt x="21508" y="20402"/>
                  <a:pt x="21580" y="20021"/>
                </a:cubicBezTo>
                <a:cubicBezTo>
                  <a:pt x="21588" y="19885"/>
                  <a:pt x="21598" y="19734"/>
                  <a:pt x="21598" y="19541"/>
                </a:cubicBezTo>
                <a:cubicBezTo>
                  <a:pt x="21598" y="19247"/>
                  <a:pt x="21569" y="19022"/>
                  <a:pt x="21534" y="18816"/>
                </a:cubicBezTo>
                <a:cubicBezTo>
                  <a:pt x="21534" y="18813"/>
                  <a:pt x="21535" y="18802"/>
                  <a:pt x="21534" y="18798"/>
                </a:cubicBezTo>
                <a:cubicBezTo>
                  <a:pt x="21534" y="18795"/>
                  <a:pt x="21535" y="18793"/>
                  <a:pt x="21534" y="18789"/>
                </a:cubicBezTo>
                <a:cubicBezTo>
                  <a:pt x="21477" y="18557"/>
                  <a:pt x="21388" y="18331"/>
                  <a:pt x="21280" y="18110"/>
                </a:cubicBezTo>
                <a:cubicBezTo>
                  <a:pt x="21239" y="18042"/>
                  <a:pt x="21205" y="17970"/>
                  <a:pt x="21153" y="17901"/>
                </a:cubicBezTo>
                <a:cubicBezTo>
                  <a:pt x="20895" y="17556"/>
                  <a:pt x="20696" y="17244"/>
                  <a:pt x="20518" y="16941"/>
                </a:cubicBezTo>
                <a:cubicBezTo>
                  <a:pt x="20449" y="16833"/>
                  <a:pt x="20388" y="16719"/>
                  <a:pt x="20336" y="16615"/>
                </a:cubicBezTo>
                <a:cubicBezTo>
                  <a:pt x="20249" y="16445"/>
                  <a:pt x="20179" y="16277"/>
                  <a:pt x="20118" y="16117"/>
                </a:cubicBezTo>
                <a:cubicBezTo>
                  <a:pt x="20108" y="16090"/>
                  <a:pt x="20100" y="16071"/>
                  <a:pt x="20091" y="16044"/>
                </a:cubicBezTo>
                <a:cubicBezTo>
                  <a:pt x="20036" y="15889"/>
                  <a:pt x="19984" y="15732"/>
                  <a:pt x="19955" y="15582"/>
                </a:cubicBezTo>
                <a:cubicBezTo>
                  <a:pt x="19952" y="15569"/>
                  <a:pt x="19957" y="15550"/>
                  <a:pt x="19955" y="15537"/>
                </a:cubicBezTo>
                <a:cubicBezTo>
                  <a:pt x="19901" y="15241"/>
                  <a:pt x="19891" y="14948"/>
                  <a:pt x="19937" y="14658"/>
                </a:cubicBezTo>
                <a:cubicBezTo>
                  <a:pt x="19939" y="14641"/>
                  <a:pt x="19943" y="14621"/>
                  <a:pt x="19946" y="14604"/>
                </a:cubicBezTo>
                <a:cubicBezTo>
                  <a:pt x="19947" y="14594"/>
                  <a:pt x="19944" y="14586"/>
                  <a:pt x="19946" y="14577"/>
                </a:cubicBezTo>
                <a:cubicBezTo>
                  <a:pt x="19946" y="14575"/>
                  <a:pt x="19954" y="14569"/>
                  <a:pt x="19955" y="14568"/>
                </a:cubicBezTo>
                <a:cubicBezTo>
                  <a:pt x="19974" y="14469"/>
                  <a:pt x="20006" y="14368"/>
                  <a:pt x="20036" y="14269"/>
                </a:cubicBezTo>
                <a:cubicBezTo>
                  <a:pt x="20065" y="14172"/>
                  <a:pt x="20088" y="14077"/>
                  <a:pt x="20127" y="13979"/>
                </a:cubicBezTo>
                <a:cubicBezTo>
                  <a:pt x="20128" y="13977"/>
                  <a:pt x="20136" y="13980"/>
                  <a:pt x="20136" y="13979"/>
                </a:cubicBezTo>
                <a:cubicBezTo>
                  <a:pt x="20174" y="13887"/>
                  <a:pt x="20216" y="13783"/>
                  <a:pt x="20263" y="13689"/>
                </a:cubicBezTo>
                <a:cubicBezTo>
                  <a:pt x="20313" y="13589"/>
                  <a:pt x="20367" y="13493"/>
                  <a:pt x="20427" y="13390"/>
                </a:cubicBezTo>
                <a:cubicBezTo>
                  <a:pt x="20428" y="13388"/>
                  <a:pt x="20426" y="13383"/>
                  <a:pt x="20427" y="13381"/>
                </a:cubicBezTo>
                <a:cubicBezTo>
                  <a:pt x="20428" y="13379"/>
                  <a:pt x="20435" y="13382"/>
                  <a:pt x="20436" y="13381"/>
                </a:cubicBezTo>
                <a:cubicBezTo>
                  <a:pt x="20437" y="13378"/>
                  <a:pt x="20434" y="13374"/>
                  <a:pt x="20436" y="13372"/>
                </a:cubicBezTo>
                <a:cubicBezTo>
                  <a:pt x="20489" y="13283"/>
                  <a:pt x="20539" y="13192"/>
                  <a:pt x="20599" y="13100"/>
                </a:cubicBezTo>
                <a:cubicBezTo>
                  <a:pt x="20733" y="12896"/>
                  <a:pt x="20881" y="12686"/>
                  <a:pt x="21053" y="12466"/>
                </a:cubicBezTo>
                <a:cubicBezTo>
                  <a:pt x="21168" y="12319"/>
                  <a:pt x="21264" y="12154"/>
                  <a:pt x="21344" y="11986"/>
                </a:cubicBezTo>
                <a:cubicBezTo>
                  <a:pt x="21366" y="11940"/>
                  <a:pt x="21388" y="11888"/>
                  <a:pt x="21407" y="11841"/>
                </a:cubicBezTo>
                <a:cubicBezTo>
                  <a:pt x="21474" y="11676"/>
                  <a:pt x="21526" y="11508"/>
                  <a:pt x="21562" y="11333"/>
                </a:cubicBezTo>
                <a:cubicBezTo>
                  <a:pt x="21562" y="11330"/>
                  <a:pt x="21560" y="11328"/>
                  <a:pt x="21562" y="11324"/>
                </a:cubicBezTo>
                <a:cubicBezTo>
                  <a:pt x="21562" y="11323"/>
                  <a:pt x="21561" y="11316"/>
                  <a:pt x="21562" y="11315"/>
                </a:cubicBezTo>
                <a:cubicBezTo>
                  <a:pt x="21562" y="11314"/>
                  <a:pt x="21570" y="11317"/>
                  <a:pt x="21571" y="11315"/>
                </a:cubicBezTo>
                <a:cubicBezTo>
                  <a:pt x="21571" y="11314"/>
                  <a:pt x="21571" y="11307"/>
                  <a:pt x="21571" y="11306"/>
                </a:cubicBezTo>
                <a:cubicBezTo>
                  <a:pt x="21591" y="11133"/>
                  <a:pt x="21598" y="10947"/>
                  <a:pt x="21598" y="10717"/>
                </a:cubicBezTo>
                <a:cubicBezTo>
                  <a:pt x="21598" y="10538"/>
                  <a:pt x="21583" y="10381"/>
                  <a:pt x="21571" y="10237"/>
                </a:cubicBezTo>
                <a:cubicBezTo>
                  <a:pt x="21570" y="10235"/>
                  <a:pt x="21571" y="10231"/>
                  <a:pt x="21571" y="10228"/>
                </a:cubicBezTo>
                <a:cubicBezTo>
                  <a:pt x="21570" y="10222"/>
                  <a:pt x="21572" y="10216"/>
                  <a:pt x="21571" y="10210"/>
                </a:cubicBezTo>
                <a:cubicBezTo>
                  <a:pt x="21542" y="10057"/>
                  <a:pt x="21496" y="9910"/>
                  <a:pt x="21444" y="9766"/>
                </a:cubicBezTo>
                <a:cubicBezTo>
                  <a:pt x="21442" y="9763"/>
                  <a:pt x="21445" y="9761"/>
                  <a:pt x="21444" y="9757"/>
                </a:cubicBezTo>
                <a:cubicBezTo>
                  <a:pt x="21427" y="9715"/>
                  <a:pt x="21408" y="9671"/>
                  <a:pt x="21389" y="9630"/>
                </a:cubicBezTo>
                <a:cubicBezTo>
                  <a:pt x="21388" y="9628"/>
                  <a:pt x="21390" y="9624"/>
                  <a:pt x="21389" y="9621"/>
                </a:cubicBezTo>
                <a:cubicBezTo>
                  <a:pt x="21387" y="9617"/>
                  <a:pt x="21382" y="9607"/>
                  <a:pt x="21380" y="9603"/>
                </a:cubicBezTo>
                <a:cubicBezTo>
                  <a:pt x="21312" y="9452"/>
                  <a:pt x="21234" y="9307"/>
                  <a:pt x="21135" y="9177"/>
                </a:cubicBezTo>
                <a:cubicBezTo>
                  <a:pt x="21084" y="9110"/>
                  <a:pt x="21047" y="9053"/>
                  <a:pt x="20999" y="8987"/>
                </a:cubicBezTo>
                <a:cubicBezTo>
                  <a:pt x="20990" y="8977"/>
                  <a:pt x="20980" y="8970"/>
                  <a:pt x="20972" y="8960"/>
                </a:cubicBezTo>
                <a:cubicBezTo>
                  <a:pt x="20702" y="8653"/>
                  <a:pt x="20488" y="8309"/>
                  <a:pt x="20336" y="7936"/>
                </a:cubicBezTo>
                <a:cubicBezTo>
                  <a:pt x="20335" y="7934"/>
                  <a:pt x="20328" y="7930"/>
                  <a:pt x="20327" y="7927"/>
                </a:cubicBezTo>
                <a:cubicBezTo>
                  <a:pt x="20249" y="7774"/>
                  <a:pt x="20183" y="7621"/>
                  <a:pt x="20127" y="7474"/>
                </a:cubicBezTo>
                <a:cubicBezTo>
                  <a:pt x="20126" y="7472"/>
                  <a:pt x="20128" y="7468"/>
                  <a:pt x="20127" y="7465"/>
                </a:cubicBezTo>
                <a:cubicBezTo>
                  <a:pt x="20125" y="7460"/>
                  <a:pt x="20120" y="7453"/>
                  <a:pt x="20118" y="7447"/>
                </a:cubicBezTo>
                <a:cubicBezTo>
                  <a:pt x="20031" y="7213"/>
                  <a:pt x="19968" y="6974"/>
                  <a:pt x="19937" y="6750"/>
                </a:cubicBezTo>
                <a:cubicBezTo>
                  <a:pt x="19905" y="6525"/>
                  <a:pt x="19903" y="6309"/>
                  <a:pt x="19927" y="6088"/>
                </a:cubicBezTo>
                <a:cubicBezTo>
                  <a:pt x="19929" y="6078"/>
                  <a:pt x="19926" y="6063"/>
                  <a:pt x="19927" y="6052"/>
                </a:cubicBezTo>
                <a:cubicBezTo>
                  <a:pt x="19954" y="5829"/>
                  <a:pt x="20016" y="5607"/>
                  <a:pt x="20100" y="5382"/>
                </a:cubicBezTo>
                <a:cubicBezTo>
                  <a:pt x="20184" y="5155"/>
                  <a:pt x="20286" y="4920"/>
                  <a:pt x="20427" y="4684"/>
                </a:cubicBezTo>
                <a:cubicBezTo>
                  <a:pt x="20521" y="4526"/>
                  <a:pt x="20634" y="4368"/>
                  <a:pt x="20754" y="4204"/>
                </a:cubicBezTo>
                <a:cubicBezTo>
                  <a:pt x="20756" y="4200"/>
                  <a:pt x="20760" y="4198"/>
                  <a:pt x="20763" y="4195"/>
                </a:cubicBezTo>
                <a:cubicBezTo>
                  <a:pt x="20763" y="4194"/>
                  <a:pt x="20762" y="4187"/>
                  <a:pt x="20763" y="4186"/>
                </a:cubicBezTo>
                <a:cubicBezTo>
                  <a:pt x="20804" y="4124"/>
                  <a:pt x="20833" y="4063"/>
                  <a:pt x="20881" y="4005"/>
                </a:cubicBezTo>
                <a:cubicBezTo>
                  <a:pt x="21450" y="3299"/>
                  <a:pt x="21591" y="2931"/>
                  <a:pt x="21598" y="2066"/>
                </a:cubicBezTo>
                <a:cubicBezTo>
                  <a:pt x="21598" y="2058"/>
                  <a:pt x="21598" y="2056"/>
                  <a:pt x="21598" y="2048"/>
                </a:cubicBezTo>
                <a:cubicBezTo>
                  <a:pt x="21598" y="2042"/>
                  <a:pt x="21598" y="2035"/>
                  <a:pt x="21598" y="2030"/>
                </a:cubicBezTo>
                <a:cubicBezTo>
                  <a:pt x="21598" y="1982"/>
                  <a:pt x="21590" y="1956"/>
                  <a:pt x="21589" y="1912"/>
                </a:cubicBezTo>
                <a:cubicBezTo>
                  <a:pt x="21574" y="1255"/>
                  <a:pt x="21410" y="770"/>
                  <a:pt x="21071" y="453"/>
                </a:cubicBezTo>
                <a:cubicBezTo>
                  <a:pt x="20832" y="229"/>
                  <a:pt x="20500" y="89"/>
                  <a:pt x="20082" y="19"/>
                </a:cubicBezTo>
                <a:cubicBezTo>
                  <a:pt x="20080" y="18"/>
                  <a:pt x="20075" y="19"/>
                  <a:pt x="20073" y="19"/>
                </a:cubicBezTo>
                <a:cubicBezTo>
                  <a:pt x="19926" y="9"/>
                  <a:pt x="19772" y="0"/>
                  <a:pt x="19564" y="0"/>
                </a:cubicBezTo>
                <a:close/>
                <a:moveTo>
                  <a:pt x="5910" y="5137"/>
                </a:moveTo>
                <a:cubicBezTo>
                  <a:pt x="5839" y="5142"/>
                  <a:pt x="5769" y="5153"/>
                  <a:pt x="5710" y="5164"/>
                </a:cubicBezTo>
                <a:cubicBezTo>
                  <a:pt x="5676" y="5170"/>
                  <a:pt x="5651" y="5176"/>
                  <a:pt x="5620" y="5182"/>
                </a:cubicBezTo>
                <a:cubicBezTo>
                  <a:pt x="5394" y="5246"/>
                  <a:pt x="5264" y="5384"/>
                  <a:pt x="5093" y="5644"/>
                </a:cubicBezTo>
                <a:cubicBezTo>
                  <a:pt x="5068" y="5683"/>
                  <a:pt x="5060" y="5722"/>
                  <a:pt x="5039" y="5762"/>
                </a:cubicBezTo>
                <a:cubicBezTo>
                  <a:pt x="5018" y="5892"/>
                  <a:pt x="4965" y="6018"/>
                  <a:pt x="4893" y="6115"/>
                </a:cubicBezTo>
                <a:cubicBezTo>
                  <a:pt x="4893" y="6117"/>
                  <a:pt x="4894" y="6123"/>
                  <a:pt x="4893" y="6124"/>
                </a:cubicBezTo>
                <a:cubicBezTo>
                  <a:pt x="4791" y="6582"/>
                  <a:pt x="4916" y="7076"/>
                  <a:pt x="5266" y="7511"/>
                </a:cubicBezTo>
                <a:cubicBezTo>
                  <a:pt x="5355" y="7622"/>
                  <a:pt x="5685" y="7702"/>
                  <a:pt x="6055" y="7746"/>
                </a:cubicBezTo>
                <a:cubicBezTo>
                  <a:pt x="6135" y="7748"/>
                  <a:pt x="6160" y="7764"/>
                  <a:pt x="6255" y="7764"/>
                </a:cubicBezTo>
                <a:cubicBezTo>
                  <a:pt x="6521" y="7764"/>
                  <a:pt x="6780" y="7739"/>
                  <a:pt x="7000" y="7701"/>
                </a:cubicBezTo>
                <a:cubicBezTo>
                  <a:pt x="7005" y="7700"/>
                  <a:pt x="7013" y="7693"/>
                  <a:pt x="7018" y="7692"/>
                </a:cubicBezTo>
                <a:cubicBezTo>
                  <a:pt x="7212" y="7656"/>
                  <a:pt x="7376" y="7609"/>
                  <a:pt x="7453" y="7556"/>
                </a:cubicBezTo>
                <a:cubicBezTo>
                  <a:pt x="7507" y="7481"/>
                  <a:pt x="7548" y="7386"/>
                  <a:pt x="7581" y="7257"/>
                </a:cubicBezTo>
                <a:cubicBezTo>
                  <a:pt x="7654" y="6966"/>
                  <a:pt x="7675" y="6396"/>
                  <a:pt x="7635" y="5980"/>
                </a:cubicBezTo>
                <a:cubicBezTo>
                  <a:pt x="7603" y="5649"/>
                  <a:pt x="7565" y="5467"/>
                  <a:pt x="7453" y="5354"/>
                </a:cubicBezTo>
                <a:cubicBezTo>
                  <a:pt x="7427" y="5328"/>
                  <a:pt x="7394" y="5312"/>
                  <a:pt x="7363" y="5291"/>
                </a:cubicBezTo>
                <a:cubicBezTo>
                  <a:pt x="7210" y="5209"/>
                  <a:pt x="6968" y="5176"/>
                  <a:pt x="6509" y="5146"/>
                </a:cubicBezTo>
                <a:cubicBezTo>
                  <a:pt x="6283" y="5132"/>
                  <a:pt x="6106" y="5132"/>
                  <a:pt x="5955" y="5137"/>
                </a:cubicBezTo>
                <a:cubicBezTo>
                  <a:pt x="5947" y="5138"/>
                  <a:pt x="5937" y="5136"/>
                  <a:pt x="5928" y="5137"/>
                </a:cubicBezTo>
                <a:cubicBezTo>
                  <a:pt x="5922" y="5137"/>
                  <a:pt x="5917" y="5137"/>
                  <a:pt x="5910" y="5137"/>
                </a:cubicBezTo>
                <a:close/>
                <a:moveTo>
                  <a:pt x="10586" y="8480"/>
                </a:moveTo>
                <a:cubicBezTo>
                  <a:pt x="10302" y="8487"/>
                  <a:pt x="10024" y="8543"/>
                  <a:pt x="9769" y="8643"/>
                </a:cubicBezTo>
                <a:cubicBezTo>
                  <a:pt x="9513" y="8742"/>
                  <a:pt x="9279" y="8888"/>
                  <a:pt x="9088" y="9078"/>
                </a:cubicBezTo>
                <a:cubicBezTo>
                  <a:pt x="9018" y="9147"/>
                  <a:pt x="8966" y="9220"/>
                  <a:pt x="8906" y="9295"/>
                </a:cubicBezTo>
                <a:cubicBezTo>
                  <a:pt x="8368" y="10101"/>
                  <a:pt x="8322" y="11409"/>
                  <a:pt x="8824" y="12203"/>
                </a:cubicBezTo>
                <a:cubicBezTo>
                  <a:pt x="8856" y="12246"/>
                  <a:pt x="8889" y="12289"/>
                  <a:pt x="8924" y="12330"/>
                </a:cubicBezTo>
                <a:cubicBezTo>
                  <a:pt x="8964" y="12381"/>
                  <a:pt x="9006" y="12421"/>
                  <a:pt x="9051" y="12466"/>
                </a:cubicBezTo>
                <a:cubicBezTo>
                  <a:pt x="9066" y="12480"/>
                  <a:pt x="9083" y="12498"/>
                  <a:pt x="9097" y="12511"/>
                </a:cubicBezTo>
                <a:cubicBezTo>
                  <a:pt x="9110" y="12523"/>
                  <a:pt x="9120" y="12527"/>
                  <a:pt x="9133" y="12538"/>
                </a:cubicBezTo>
                <a:cubicBezTo>
                  <a:pt x="9139" y="12544"/>
                  <a:pt x="9145" y="12551"/>
                  <a:pt x="9151" y="12556"/>
                </a:cubicBezTo>
                <a:cubicBezTo>
                  <a:pt x="9157" y="12563"/>
                  <a:pt x="9163" y="12570"/>
                  <a:pt x="9169" y="12575"/>
                </a:cubicBezTo>
                <a:cubicBezTo>
                  <a:pt x="9189" y="12595"/>
                  <a:pt x="9204" y="12623"/>
                  <a:pt x="9224" y="12638"/>
                </a:cubicBezTo>
                <a:cubicBezTo>
                  <a:pt x="9226" y="12639"/>
                  <a:pt x="9231" y="12637"/>
                  <a:pt x="9233" y="12638"/>
                </a:cubicBezTo>
                <a:cubicBezTo>
                  <a:pt x="9285" y="12670"/>
                  <a:pt x="9342" y="12700"/>
                  <a:pt x="9424" y="12729"/>
                </a:cubicBezTo>
                <a:cubicBezTo>
                  <a:pt x="9522" y="12763"/>
                  <a:pt x="9641" y="12792"/>
                  <a:pt x="9769" y="12819"/>
                </a:cubicBezTo>
                <a:cubicBezTo>
                  <a:pt x="9776" y="12820"/>
                  <a:pt x="9789" y="12827"/>
                  <a:pt x="9796" y="12828"/>
                </a:cubicBezTo>
                <a:cubicBezTo>
                  <a:pt x="9799" y="12829"/>
                  <a:pt x="9801" y="12828"/>
                  <a:pt x="9805" y="12828"/>
                </a:cubicBezTo>
                <a:cubicBezTo>
                  <a:pt x="9817" y="12831"/>
                  <a:pt x="9827" y="12836"/>
                  <a:pt x="9841" y="12837"/>
                </a:cubicBezTo>
                <a:cubicBezTo>
                  <a:pt x="9853" y="12840"/>
                  <a:pt x="9865" y="12836"/>
                  <a:pt x="9877" y="12837"/>
                </a:cubicBezTo>
                <a:cubicBezTo>
                  <a:pt x="9931" y="12844"/>
                  <a:pt x="9994" y="12849"/>
                  <a:pt x="10050" y="12855"/>
                </a:cubicBezTo>
                <a:cubicBezTo>
                  <a:pt x="10054" y="12856"/>
                  <a:pt x="10055" y="12855"/>
                  <a:pt x="10059" y="12855"/>
                </a:cubicBezTo>
                <a:cubicBezTo>
                  <a:pt x="10228" y="12865"/>
                  <a:pt x="10422" y="12874"/>
                  <a:pt x="10667" y="12874"/>
                </a:cubicBezTo>
                <a:cubicBezTo>
                  <a:pt x="10927" y="12874"/>
                  <a:pt x="11137" y="12868"/>
                  <a:pt x="11312" y="12855"/>
                </a:cubicBezTo>
                <a:cubicBezTo>
                  <a:pt x="11486" y="12843"/>
                  <a:pt x="11626" y="12822"/>
                  <a:pt x="11748" y="12792"/>
                </a:cubicBezTo>
                <a:cubicBezTo>
                  <a:pt x="11809" y="12773"/>
                  <a:pt x="11865" y="12752"/>
                  <a:pt x="11920" y="12729"/>
                </a:cubicBezTo>
                <a:cubicBezTo>
                  <a:pt x="11922" y="12728"/>
                  <a:pt x="11927" y="12720"/>
                  <a:pt x="11929" y="12720"/>
                </a:cubicBezTo>
                <a:cubicBezTo>
                  <a:pt x="11934" y="12718"/>
                  <a:pt x="11933" y="12721"/>
                  <a:pt x="11938" y="12720"/>
                </a:cubicBezTo>
                <a:cubicBezTo>
                  <a:pt x="11942" y="12718"/>
                  <a:pt x="11944" y="12712"/>
                  <a:pt x="11947" y="12710"/>
                </a:cubicBezTo>
                <a:cubicBezTo>
                  <a:pt x="11992" y="12690"/>
                  <a:pt x="12042" y="12673"/>
                  <a:pt x="12084" y="12647"/>
                </a:cubicBezTo>
                <a:cubicBezTo>
                  <a:pt x="12105" y="12635"/>
                  <a:pt x="12127" y="12624"/>
                  <a:pt x="12147" y="12611"/>
                </a:cubicBezTo>
                <a:cubicBezTo>
                  <a:pt x="12226" y="12554"/>
                  <a:pt x="12299" y="12495"/>
                  <a:pt x="12383" y="12411"/>
                </a:cubicBezTo>
                <a:cubicBezTo>
                  <a:pt x="12395" y="12400"/>
                  <a:pt x="12399" y="12387"/>
                  <a:pt x="12410" y="12375"/>
                </a:cubicBezTo>
                <a:cubicBezTo>
                  <a:pt x="12705" y="12031"/>
                  <a:pt x="12837" y="11507"/>
                  <a:pt x="12837" y="10754"/>
                </a:cubicBezTo>
                <a:cubicBezTo>
                  <a:pt x="12837" y="9818"/>
                  <a:pt x="12745" y="9511"/>
                  <a:pt x="12338" y="9105"/>
                </a:cubicBezTo>
                <a:cubicBezTo>
                  <a:pt x="12294" y="9070"/>
                  <a:pt x="12263" y="9045"/>
                  <a:pt x="12211" y="9005"/>
                </a:cubicBezTo>
                <a:cubicBezTo>
                  <a:pt x="11737" y="8645"/>
                  <a:pt x="11153" y="8466"/>
                  <a:pt x="10586" y="8480"/>
                </a:cubicBezTo>
                <a:close/>
                <a:moveTo>
                  <a:pt x="15034" y="13625"/>
                </a:moveTo>
                <a:cubicBezTo>
                  <a:pt x="14895" y="13625"/>
                  <a:pt x="14768" y="13646"/>
                  <a:pt x="14644" y="13671"/>
                </a:cubicBezTo>
                <a:cubicBezTo>
                  <a:pt x="14640" y="13671"/>
                  <a:pt x="14638" y="13679"/>
                  <a:pt x="14635" y="13680"/>
                </a:cubicBezTo>
                <a:cubicBezTo>
                  <a:pt x="14634" y="13680"/>
                  <a:pt x="14627" y="13680"/>
                  <a:pt x="14626" y="13680"/>
                </a:cubicBezTo>
                <a:cubicBezTo>
                  <a:pt x="13668" y="13952"/>
                  <a:pt x="13227" y="15038"/>
                  <a:pt x="13836" y="15963"/>
                </a:cubicBezTo>
                <a:cubicBezTo>
                  <a:pt x="14019" y="16242"/>
                  <a:pt x="14216" y="16382"/>
                  <a:pt x="14508" y="16452"/>
                </a:cubicBezTo>
                <a:cubicBezTo>
                  <a:pt x="14512" y="16452"/>
                  <a:pt x="14512" y="16452"/>
                  <a:pt x="14517" y="16452"/>
                </a:cubicBezTo>
                <a:cubicBezTo>
                  <a:pt x="14644" y="16460"/>
                  <a:pt x="14782" y="16470"/>
                  <a:pt x="14971" y="16470"/>
                </a:cubicBezTo>
                <a:cubicBezTo>
                  <a:pt x="15229" y="16470"/>
                  <a:pt x="15434" y="16443"/>
                  <a:pt x="15615" y="16407"/>
                </a:cubicBezTo>
                <a:cubicBezTo>
                  <a:pt x="15663" y="16397"/>
                  <a:pt x="15717" y="16392"/>
                  <a:pt x="15760" y="16379"/>
                </a:cubicBezTo>
                <a:cubicBezTo>
                  <a:pt x="15797" y="16369"/>
                  <a:pt x="15827" y="16356"/>
                  <a:pt x="15860" y="16343"/>
                </a:cubicBezTo>
                <a:cubicBezTo>
                  <a:pt x="15926" y="16317"/>
                  <a:pt x="15989" y="16279"/>
                  <a:pt x="16042" y="16244"/>
                </a:cubicBezTo>
                <a:cubicBezTo>
                  <a:pt x="16057" y="16233"/>
                  <a:pt x="16072" y="16227"/>
                  <a:pt x="16087" y="16216"/>
                </a:cubicBezTo>
                <a:cubicBezTo>
                  <a:pt x="16089" y="16215"/>
                  <a:pt x="16094" y="16208"/>
                  <a:pt x="16096" y="16207"/>
                </a:cubicBezTo>
                <a:cubicBezTo>
                  <a:pt x="16098" y="16206"/>
                  <a:pt x="16103" y="16209"/>
                  <a:pt x="16105" y="16207"/>
                </a:cubicBezTo>
                <a:cubicBezTo>
                  <a:pt x="16110" y="16204"/>
                  <a:pt x="16110" y="16202"/>
                  <a:pt x="16114" y="16198"/>
                </a:cubicBezTo>
                <a:cubicBezTo>
                  <a:pt x="16181" y="16140"/>
                  <a:pt x="16242" y="16071"/>
                  <a:pt x="16287" y="15990"/>
                </a:cubicBezTo>
                <a:cubicBezTo>
                  <a:pt x="16297" y="15972"/>
                  <a:pt x="16305" y="15954"/>
                  <a:pt x="16314" y="15935"/>
                </a:cubicBezTo>
                <a:cubicBezTo>
                  <a:pt x="16315" y="15932"/>
                  <a:pt x="16313" y="15921"/>
                  <a:pt x="16314" y="15917"/>
                </a:cubicBezTo>
                <a:cubicBezTo>
                  <a:pt x="16352" y="15820"/>
                  <a:pt x="16377" y="15709"/>
                  <a:pt x="16396" y="15582"/>
                </a:cubicBezTo>
                <a:cubicBezTo>
                  <a:pt x="16397" y="15578"/>
                  <a:pt x="16404" y="15577"/>
                  <a:pt x="16405" y="15573"/>
                </a:cubicBezTo>
                <a:cubicBezTo>
                  <a:pt x="16406" y="15563"/>
                  <a:pt x="16404" y="15547"/>
                  <a:pt x="16405" y="15537"/>
                </a:cubicBezTo>
                <a:cubicBezTo>
                  <a:pt x="16406" y="15529"/>
                  <a:pt x="16404" y="15518"/>
                  <a:pt x="16405" y="15510"/>
                </a:cubicBezTo>
                <a:cubicBezTo>
                  <a:pt x="16420" y="15385"/>
                  <a:pt x="16432" y="15250"/>
                  <a:pt x="16432" y="15093"/>
                </a:cubicBezTo>
                <a:cubicBezTo>
                  <a:pt x="16432" y="14410"/>
                  <a:pt x="16208" y="13963"/>
                  <a:pt x="15779" y="13752"/>
                </a:cubicBezTo>
                <a:cubicBezTo>
                  <a:pt x="15723" y="13730"/>
                  <a:pt x="15660" y="13713"/>
                  <a:pt x="15597" y="13698"/>
                </a:cubicBezTo>
                <a:cubicBezTo>
                  <a:pt x="15591" y="13696"/>
                  <a:pt x="15585" y="13699"/>
                  <a:pt x="15579" y="13698"/>
                </a:cubicBezTo>
                <a:cubicBezTo>
                  <a:pt x="15419" y="13660"/>
                  <a:pt x="15243" y="13625"/>
                  <a:pt x="15034" y="13625"/>
                </a:cubicBezTo>
                <a:close/>
              </a:path>
            </a:pathLst>
          </a:custGeom>
          <a:ln w="3175">
            <a:miter lim="400000"/>
          </a:ln>
        </p:spPr>
      </p:pic>
      <p:sp>
        <p:nvSpPr>
          <p:cNvPr id="294" name="Erasmus Mundus…"/>
          <p:cNvSpPr txBox="1"/>
          <p:nvPr/>
        </p:nvSpPr>
        <p:spPr>
          <a:xfrm>
            <a:off x="7790230" y="8137261"/>
            <a:ext cx="2399053" cy="95504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defTabSz="587022">
              <a:lnSpc>
                <a:spcPct val="90000"/>
              </a:lnSpc>
              <a:spcBef>
                <a:spcPts val="0"/>
              </a:spcBef>
              <a:defRPr sz="2200">
                <a:latin typeface="Arial Rounded MT Bold"/>
                <a:ea typeface="Arial Rounded MT Bold"/>
                <a:cs typeface="Arial Rounded MT Bold"/>
                <a:sym typeface="Arial Rounded MT Bold"/>
              </a:defRPr>
            </a:pPr>
            <a:r>
              <a:t>Erasmus Mundus</a:t>
            </a:r>
          </a:p>
          <a:p>
            <a:pPr defTabSz="587022">
              <a:lnSpc>
                <a:spcPct val="90000"/>
              </a:lnSpc>
              <a:spcBef>
                <a:spcPts val="0"/>
              </a:spcBef>
              <a:defRPr sz="2200">
                <a:latin typeface="Arial Rounded MT Bold"/>
                <a:ea typeface="Arial Rounded MT Bold"/>
                <a:cs typeface="Arial Rounded MT Bold"/>
                <a:sym typeface="Arial Rounded MT Bold"/>
              </a:defRPr>
            </a:pPr>
            <a:r>
              <a:t>JMD on                   </a:t>
            </a:r>
            <a:r>
              <a:rPr>
                <a:solidFill>
                  <a:srgbClr val="0CFC66"/>
                </a:solidFill>
              </a:rPr>
              <a:t>Nuclear Physics</a:t>
            </a:r>
            <a:r>
              <a:rPr>
                <a:solidFill>
                  <a:srgbClr val="0EBD6C"/>
                </a:solidFill>
              </a:rPr>
              <a:t> </a:t>
            </a:r>
          </a:p>
        </p:txBody>
      </p:sp>
      <p:pic>
        <p:nvPicPr>
          <p:cNvPr id="295" name="Google Shape;58;p13" descr="Google Shape;58;p13"/>
          <p:cNvPicPr>
            <a:picLocks noChangeAspect="1"/>
          </p:cNvPicPr>
          <p:nvPr/>
        </p:nvPicPr>
        <p:blipFill>
          <a:blip r:embed="rId4">
            <a:extLst/>
          </a:blip>
          <a:stretch>
            <a:fillRect/>
          </a:stretch>
        </p:blipFill>
        <p:spPr>
          <a:xfrm>
            <a:off x="10572963" y="8099232"/>
            <a:ext cx="1553366" cy="1016001"/>
          </a:xfrm>
          <a:prstGeom prst="rect">
            <a:avLst/>
          </a:prstGeom>
          <a:ln w="3175">
            <a:miter lim="400000"/>
          </a:ln>
        </p:spPr>
      </p:pic>
      <p:pic>
        <p:nvPicPr>
          <p:cNvPr id="296" name="video pegado.png" descr="video pegado.png"/>
          <p:cNvPicPr>
            <a:picLocks noChangeAspect="1"/>
          </p:cNvPicPr>
          <p:nvPr/>
        </p:nvPicPr>
        <p:blipFill>
          <a:blip r:embed="rId5">
            <a:extLst/>
          </a:blip>
          <a:stretch>
            <a:fillRect/>
          </a:stretch>
        </p:blipFill>
        <p:spPr>
          <a:xfrm>
            <a:off x="167267" y="7972232"/>
            <a:ext cx="2171777" cy="1270001"/>
          </a:xfrm>
          <a:prstGeom prst="rect">
            <a:avLst/>
          </a:prstGeom>
          <a:ln w="3175">
            <a:miter lim="400000"/>
          </a:ln>
        </p:spPr>
      </p:pic>
      <p:sp>
        <p:nvSpPr>
          <p:cNvPr id="297" name="Google Shape;394;p40"/>
          <p:cNvSpPr txBox="1"/>
          <p:nvPr/>
        </p:nvSpPr>
        <p:spPr>
          <a:xfrm>
            <a:off x="2635674" y="4156556"/>
            <a:ext cx="8086935" cy="1440488"/>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p>
            <a:pPr algn="ctr" defTabSz="914400">
              <a:spcBef>
                <a:spcPts val="0"/>
              </a:spcBef>
              <a:defRPr>
                <a:solidFill>
                  <a:srgbClr val="000000"/>
                </a:solidFill>
                <a:latin typeface="Arial"/>
                <a:ea typeface="Arial"/>
                <a:cs typeface="Arial"/>
                <a:sym typeface="Arial"/>
              </a:defRPr>
            </a:pPr>
            <a:r>
              <a:t>G. Cisterna</a:t>
            </a:r>
            <a14:m>
              <m:oMath>
                <m:sSup>
                  <m:e/>
                  <m:sup>
                    <m:r>
                      <a:rPr xmlns:a="http://schemas.openxmlformats.org/drawingml/2006/main" sz="2900" i="1">
                        <a:solidFill>
                          <a:srgbClr val="000000"/>
                        </a:solidFill>
                        <a:latin typeface="Cambria Math" panose="02040503050406030204" pitchFamily="18" charset="0"/>
                      </a:rPr>
                      <m:t>1,2</m:t>
                    </m:r>
                  </m:sup>
                </m:sSup>
              </m:oMath>
            </a14:m>
            <a:r>
              <a:t>, J. Lerendegui-Marco</a:t>
            </a:r>
            <a14:m>
              <m:oMath>
                <m:sSup>
                  <m:e/>
                  <m:sup>
                    <m:r>
                      <a:rPr xmlns:a="http://schemas.openxmlformats.org/drawingml/2006/main" sz="2900" i="1">
                        <a:solidFill>
                          <a:srgbClr val="000000"/>
                        </a:solidFill>
                        <a:latin typeface="Cambria Math" panose="02040503050406030204" pitchFamily="18" charset="0"/>
                      </a:rPr>
                      <m:t>2</m:t>
                    </m:r>
                  </m:sup>
                </m:sSup>
              </m:oMath>
            </a14:m>
            <a:r>
              <a:t>, J. Balibrea-Correa</a:t>
            </a:r>
            <a14:m>
              <m:oMath>
                <m:sSup>
                  <m:e/>
                  <m:sup>
                    <m:r>
                      <a:rPr xmlns:a="http://schemas.openxmlformats.org/drawingml/2006/main" sz="2900" i="1">
                        <a:solidFill>
                          <a:srgbClr val="000000"/>
                        </a:solidFill>
                        <a:latin typeface="Cambria Math" panose="02040503050406030204" pitchFamily="18" charset="0"/>
                      </a:rPr>
                      <m:t>2</m:t>
                    </m:r>
                  </m:sup>
                </m:sSup>
              </m:oMath>
            </a14:m>
            <a:r>
              <a:t>, I. Ladarescu</a:t>
            </a:r>
            <a14:m>
              <m:oMath>
                <m:sSup>
                  <m:e/>
                  <m:sup>
                    <m:r>
                      <a:rPr xmlns:a="http://schemas.openxmlformats.org/drawingml/2006/main" sz="2900" i="1">
                        <a:solidFill>
                          <a:srgbClr val="000000"/>
                        </a:solidFill>
                        <a:latin typeface="Cambria Math" panose="02040503050406030204" pitchFamily="18" charset="0"/>
                      </a:rPr>
                      <m:t>2</m:t>
                    </m:r>
                  </m:sup>
                </m:sSup>
              </m:oMath>
            </a14:m>
            <a:r>
              <a:t>, C. Domingo-Pardo</a:t>
            </a:r>
            <a14:m>
              <m:oMath>
                <m:sSup>
                  <m:e/>
                  <m:sup>
                    <m:r>
                      <a:rPr xmlns:a="http://schemas.openxmlformats.org/drawingml/2006/main" sz="2900" i="1">
                        <a:solidFill>
                          <a:srgbClr val="000000"/>
                        </a:solidFill>
                        <a:latin typeface="Cambria Math" panose="02040503050406030204" pitchFamily="18" charset="0"/>
                      </a:rPr>
                      <m:t>2</m:t>
                    </m:r>
                  </m:sup>
                </m:sSup>
              </m:oMath>
            </a14:m>
            <a:r>
              <a:t>, B. Gameiro</a:t>
            </a:r>
            <a14:m>
              <m:oMath>
                <m:sSup>
                  <m:e/>
                  <m:sup>
                    <m:r>
                      <a:rPr xmlns:a="http://schemas.openxmlformats.org/drawingml/2006/main" sz="2900" i="1">
                        <a:solidFill>
                          <a:srgbClr val="000000"/>
                        </a:solidFill>
                        <a:latin typeface="Cambria Math" panose="02040503050406030204" pitchFamily="18" charset="0"/>
                      </a:rPr>
                      <m:t>2</m:t>
                    </m:r>
                  </m:sup>
                </m:sSup>
              </m:oMath>
            </a14:m>
            <a:r>
              <a:t>, V. Babiano</a:t>
            </a:r>
            <a14:m>
              <m:oMath>
                <m:sSup>
                  <m:e/>
                  <m:sup>
                    <m:r>
                      <a:rPr xmlns:a="http://schemas.openxmlformats.org/drawingml/2006/main" sz="2900" i="1">
                        <a:solidFill>
                          <a:srgbClr val="000000"/>
                        </a:solidFill>
                        <a:latin typeface="Cambria Math" panose="02040503050406030204" pitchFamily="18" charset="0"/>
                      </a:rPr>
                      <m:t>2</m:t>
                    </m:r>
                  </m:sup>
                </m:sSup>
              </m:oMath>
            </a14:m>
            <a:r>
              <a:t>, J. Hallam</a:t>
            </a:r>
            <a14:m>
              <m:oMath>
                <m:sSup>
                  <m:e/>
                  <m:sup>
                    <m:r>
                      <a:rPr xmlns:a="http://schemas.openxmlformats.org/drawingml/2006/main" sz="2900" i="1">
                        <a:solidFill>
                          <a:srgbClr val="000000"/>
                        </a:solidFill>
                        <a:latin typeface="Cambria Math" panose="02040503050406030204" pitchFamily="18" charset="0"/>
                      </a:rPr>
                      <m:t>3</m:t>
                    </m:r>
                  </m:sup>
                </m:sSup>
              </m:oMath>
            </a14:m>
          </a:p>
        </p:txBody>
      </p:sp>
      <p:sp>
        <p:nvSpPr>
          <p:cNvPr id="298" name="Universidad de Sevilla, Sevilla, España…"/>
          <p:cNvSpPr txBox="1"/>
          <p:nvPr/>
        </p:nvSpPr>
        <p:spPr>
          <a:xfrm>
            <a:off x="4026906" y="5774324"/>
            <a:ext cx="4791737" cy="821624"/>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p>
            <a:pPr defTabSz="457200">
              <a:spcBef>
                <a:spcPts val="0"/>
              </a:spcBef>
              <a:defRPr i="1" sz="1800">
                <a:latin typeface="Times New Roman"/>
                <a:ea typeface="Times New Roman"/>
                <a:cs typeface="Times New Roman"/>
                <a:sym typeface="Times New Roman"/>
              </a:defRPr>
            </a:pPr>
            <a14:m>
              <m:oMath>
                <m:sSup>
                  <m:e/>
                  <m:sup>
                    <m:r>
                      <a:rPr xmlns:a="http://schemas.openxmlformats.org/drawingml/2006/main" sz="1800" i="1">
                        <a:solidFill>
                          <a:srgbClr val="52575F"/>
                        </a:solidFill>
                        <a:latin typeface="Cambria Math" panose="02040503050406030204" pitchFamily="18" charset="0"/>
                      </a:rPr>
                      <m:t>1</m:t>
                    </m:r>
                  </m:sup>
                </m:sSup>
              </m:oMath>
            </a14:m>
            <a:r>
              <a:t> Universidad de Sevilla, Sevilla, España</a:t>
            </a:r>
          </a:p>
          <a:p>
            <a:pPr defTabSz="457200">
              <a:spcBef>
                <a:spcPts val="0"/>
              </a:spcBef>
              <a:defRPr i="1" sz="1800">
                <a:latin typeface="Times New Roman"/>
                <a:ea typeface="Times New Roman"/>
                <a:cs typeface="Times New Roman"/>
                <a:sym typeface="Times New Roman"/>
              </a:defRPr>
            </a:pPr>
            <a14:m>
              <m:oMath>
                <m:sSup>
                  <m:e/>
                  <m:sup>
                    <m:r>
                      <a:rPr xmlns:a="http://schemas.openxmlformats.org/drawingml/2006/main" sz="1800" i="1">
                        <a:solidFill>
                          <a:srgbClr val="52575F"/>
                        </a:solidFill>
                        <a:latin typeface="Cambria Math" panose="02040503050406030204" pitchFamily="18" charset="0"/>
                      </a:rPr>
                      <m:t>2</m:t>
                    </m:r>
                  </m:sup>
                </m:sSup>
              </m:oMath>
            </a14:m>
            <a:r>
              <a:t> Instituto de Física Corpuscular,, València, España</a:t>
            </a:r>
          </a:p>
          <a:p>
            <a:pPr defTabSz="457200">
              <a:spcBef>
                <a:spcPts val="0"/>
              </a:spcBef>
              <a:defRPr i="1" sz="1800">
                <a:latin typeface="Times New Roman"/>
                <a:ea typeface="Times New Roman"/>
                <a:cs typeface="Times New Roman"/>
                <a:sym typeface="Times New Roman"/>
              </a:defRPr>
            </a:pPr>
            <a14:m>
              <m:oMath>
                <m:sSup>
                  <m:e/>
                  <m:sup>
                    <m:r>
                      <a:rPr xmlns:a="http://schemas.openxmlformats.org/drawingml/2006/main" sz="1800" i="1">
                        <a:solidFill>
                          <a:srgbClr val="52575F"/>
                        </a:solidFill>
                        <a:latin typeface="Cambria Math" panose="02040503050406030204" pitchFamily="18" charset="0"/>
                      </a:rPr>
                      <m:t>3</m:t>
                    </m:r>
                  </m:sup>
                </m:sSup>
              </m:oMath>
            </a14:m>
            <a:r>
              <a:t> University of Surrey, Guildford GU2 7XH, UK</a:t>
            </a:r>
            <a:endParaRPr>
              <a:solidFill>
                <a:srgbClr val="53585F"/>
              </a:solidFill>
            </a:endParaRPr>
          </a:p>
        </p:txBody>
      </p:sp>
      <p:sp>
        <p:nvSpPr>
          <p:cNvPr id="299" name="Número de diapositiva"/>
          <p:cNvSpPr txBox="1"/>
          <p:nvPr>
            <p:ph type="sldNum" sz="quarter" idx="4294967295"/>
          </p:nvPr>
        </p:nvSpPr>
        <p:spPr>
          <a:xfrm>
            <a:off x="12531801" y="9297277"/>
            <a:ext cx="399891" cy="5192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Characterization of the spatial resolution of the CLYC"/>
          <p:cNvSpPr txBox="1"/>
          <p:nvPr/>
        </p:nvSpPr>
        <p:spPr>
          <a:xfrm>
            <a:off x="1425193" y="4615815"/>
            <a:ext cx="10154413" cy="52197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spcBef>
                <a:spcPts val="2000"/>
              </a:spcBef>
              <a:buClr>
                <a:schemeClr val="accent1">
                  <a:satOff val="-9155"/>
                  <a:lumOff val="-32673"/>
                </a:schemeClr>
              </a:buClr>
              <a:defRPr sz="3000">
                <a:solidFill>
                  <a:srgbClr val="000000"/>
                </a:solidFill>
                <a:latin typeface="Produkt Medium"/>
                <a:ea typeface="Produkt Medium"/>
                <a:cs typeface="Produkt Medium"/>
                <a:sym typeface="Produkt Medium"/>
              </a:defRPr>
            </a:lvl1pPr>
          </a:lstStyle>
          <a:p>
            <a:pPr/>
            <a:r>
              <a:t> Characterization of the spatial resolution of the CLYC</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Número de diapositiva"/>
          <p:cNvSpPr txBox="1"/>
          <p:nvPr>
            <p:ph type="sldNum" sz="quarter" idx="2"/>
          </p:nvPr>
        </p:nvSpPr>
        <p:spPr>
          <a:xfrm>
            <a:off x="12641335" y="9364864"/>
            <a:ext cx="215469"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7" name="Experimental Setup and Measurements"/>
          <p:cNvSpPr txBox="1"/>
          <p:nvPr>
            <p:ph type="ctrTitle"/>
          </p:nvPr>
        </p:nvSpPr>
        <p:spPr>
          <a:xfrm>
            <a:off x="265390" y="2728"/>
            <a:ext cx="10188914" cy="694926"/>
          </a:xfrm>
          <a:prstGeom prst="rect">
            <a:avLst/>
          </a:prstGeom>
        </p:spPr>
        <p:txBody>
          <a:bodyPr/>
          <a:lstStyle/>
          <a:p>
            <a:pPr/>
            <a:r>
              <a:t>Experimental Setup and Measurements</a:t>
            </a:r>
          </a:p>
        </p:txBody>
      </p:sp>
      <p:pic>
        <p:nvPicPr>
          <p:cNvPr id="408" name="video pegado.png" descr="video pegado.png"/>
          <p:cNvPicPr>
            <a:picLocks noChangeAspect="1"/>
          </p:cNvPicPr>
          <p:nvPr/>
        </p:nvPicPr>
        <p:blipFill>
          <a:blip r:embed="rId2">
            <a:extLst/>
          </a:blip>
          <a:stretch>
            <a:fillRect/>
          </a:stretch>
        </p:blipFill>
        <p:spPr>
          <a:xfrm>
            <a:off x="6920362" y="836239"/>
            <a:ext cx="6035340" cy="4345012"/>
          </a:xfrm>
          <a:prstGeom prst="rect">
            <a:avLst/>
          </a:prstGeom>
          <a:ln w="3175">
            <a:miter lim="400000"/>
          </a:ln>
        </p:spPr>
      </p:pic>
      <p:pic>
        <p:nvPicPr>
          <p:cNvPr id="409" name="video pegado.png" descr="video pegado.png"/>
          <p:cNvPicPr>
            <a:picLocks noChangeAspect="1"/>
          </p:cNvPicPr>
          <p:nvPr/>
        </p:nvPicPr>
        <p:blipFill>
          <a:blip r:embed="rId3">
            <a:extLst/>
          </a:blip>
          <a:srcRect l="9568" t="16457" r="3957" b="7058"/>
          <a:stretch>
            <a:fillRect/>
          </a:stretch>
        </p:blipFill>
        <p:spPr>
          <a:xfrm>
            <a:off x="476779" y="5856618"/>
            <a:ext cx="5551639" cy="3418676"/>
          </a:xfrm>
          <a:prstGeom prst="rect">
            <a:avLst/>
          </a:prstGeom>
          <a:ln w="3175">
            <a:miter lim="400000"/>
          </a:ln>
        </p:spPr>
      </p:pic>
      <p:pic>
        <p:nvPicPr>
          <p:cNvPr id="410" name="Detalle_colimador.jpeg" descr="Detalle_colimador.jpeg"/>
          <p:cNvPicPr>
            <a:picLocks noChangeAspect="1"/>
          </p:cNvPicPr>
          <p:nvPr/>
        </p:nvPicPr>
        <p:blipFill>
          <a:blip r:embed="rId4">
            <a:extLst/>
          </a:blip>
          <a:srcRect l="0" t="14891" r="0" b="14891"/>
          <a:stretch>
            <a:fillRect/>
          </a:stretch>
        </p:blipFill>
        <p:spPr>
          <a:xfrm>
            <a:off x="6700258" y="7644898"/>
            <a:ext cx="1409347" cy="1319451"/>
          </a:xfrm>
          <a:prstGeom prst="rect">
            <a:avLst/>
          </a:prstGeom>
          <a:ln w="12700">
            <a:solidFill>
              <a:srgbClr val="000000"/>
            </a:solidFill>
            <a:miter lim="400000"/>
          </a:ln>
        </p:spPr>
      </p:pic>
      <p:sp>
        <p:nvSpPr>
          <p:cNvPr id="411" name="Positioning holes"/>
          <p:cNvSpPr txBox="1"/>
          <p:nvPr/>
        </p:nvSpPr>
        <p:spPr>
          <a:xfrm>
            <a:off x="7404098" y="8352573"/>
            <a:ext cx="839560" cy="141457"/>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1733930">
              <a:spcBef>
                <a:spcPts val="0"/>
              </a:spcBef>
              <a:defRPr sz="800">
                <a:solidFill>
                  <a:srgbClr val="000000"/>
                </a:solidFill>
                <a:latin typeface="Arial"/>
                <a:ea typeface="Arial"/>
                <a:cs typeface="Arial"/>
                <a:sym typeface="Arial"/>
              </a:defRPr>
            </a:lvl1pPr>
          </a:lstStyle>
          <a:p>
            <a:pPr/>
            <a:r>
              <a:t> Positioning holes</a:t>
            </a:r>
          </a:p>
        </p:txBody>
      </p:sp>
      <p:sp>
        <p:nvSpPr>
          <p:cNvPr id="412" name="Collimator hole"/>
          <p:cNvSpPr txBox="1"/>
          <p:nvPr/>
        </p:nvSpPr>
        <p:spPr>
          <a:xfrm>
            <a:off x="6944987" y="7715033"/>
            <a:ext cx="544919" cy="255757"/>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800">
                <a:solidFill>
                  <a:srgbClr val="000000"/>
                </a:solidFill>
                <a:latin typeface="Arial"/>
                <a:ea typeface="Arial"/>
                <a:cs typeface="Arial"/>
                <a:sym typeface="Arial"/>
              </a:defRPr>
            </a:lvl1pPr>
          </a:lstStyle>
          <a:p>
            <a:pPr/>
            <a:r>
              <a:t>Collimator hole</a:t>
            </a:r>
          </a:p>
        </p:txBody>
      </p:sp>
      <p:sp>
        <p:nvSpPr>
          <p:cNvPr id="413" name="Línea"/>
          <p:cNvSpPr/>
          <p:nvPr/>
        </p:nvSpPr>
        <p:spPr>
          <a:xfrm flipV="1">
            <a:off x="7823878" y="8490702"/>
            <a:ext cx="1" cy="276555"/>
          </a:xfrm>
          <a:prstGeom prst="line">
            <a:avLst/>
          </a:prstGeom>
          <a:ln w="12700">
            <a:solidFill>
              <a:srgbClr val="000000"/>
            </a:solidFill>
            <a:miter lim="400000"/>
            <a:tailEnd type="triangle"/>
          </a:ln>
        </p:spPr>
        <p:txBody>
          <a:bodyPr lIns="15240" tIns="15240" rIns="15240" bIns="15240" anchor="ctr"/>
          <a:lstStyle/>
          <a:p>
            <a:pPr/>
          </a:p>
        </p:txBody>
      </p:sp>
      <p:sp>
        <p:nvSpPr>
          <p:cNvPr id="414" name="Línea"/>
          <p:cNvSpPr/>
          <p:nvPr/>
        </p:nvSpPr>
        <p:spPr>
          <a:xfrm>
            <a:off x="7549558" y="8123366"/>
            <a:ext cx="247181" cy="247181"/>
          </a:xfrm>
          <a:prstGeom prst="line">
            <a:avLst/>
          </a:prstGeom>
          <a:ln>
            <a:solidFill>
              <a:srgbClr val="000000"/>
            </a:solidFill>
            <a:miter lim="400000"/>
            <a:tailEnd type="triangle"/>
          </a:ln>
        </p:spPr>
        <p:txBody>
          <a:bodyPr lIns="15240" tIns="15240" rIns="15240" bIns="15240" anchor="ctr"/>
          <a:lstStyle/>
          <a:p>
            <a:pPr/>
          </a:p>
        </p:txBody>
      </p:sp>
      <p:sp>
        <p:nvSpPr>
          <p:cNvPr id="415" name="Línea"/>
          <p:cNvSpPr/>
          <p:nvPr/>
        </p:nvSpPr>
        <p:spPr>
          <a:xfrm flipH="1" flipV="1">
            <a:off x="7196917" y="7945693"/>
            <a:ext cx="55462" cy="248686"/>
          </a:xfrm>
          <a:prstGeom prst="line">
            <a:avLst/>
          </a:prstGeom>
          <a:ln w="12700">
            <a:solidFill>
              <a:srgbClr val="000000"/>
            </a:solidFill>
            <a:miter lim="400000"/>
            <a:tailEnd type="triangle"/>
          </a:ln>
        </p:spPr>
        <p:txBody>
          <a:bodyPr lIns="15240" tIns="15240" rIns="15240" bIns="15240" anchor="ctr"/>
          <a:lstStyle/>
          <a:p>
            <a:pPr/>
          </a:p>
        </p:txBody>
      </p:sp>
      <p:pic>
        <p:nvPicPr>
          <p:cNvPr id="416" name="Source_Collimator.jpeg" descr="Source_Collimator.jpeg"/>
          <p:cNvPicPr>
            <a:picLocks noChangeAspect="1"/>
          </p:cNvPicPr>
          <p:nvPr/>
        </p:nvPicPr>
        <p:blipFill>
          <a:blip r:embed="rId5">
            <a:extLst/>
          </a:blip>
          <a:srcRect l="0" t="35009" r="17802" b="24459"/>
          <a:stretch>
            <a:fillRect/>
          </a:stretch>
        </p:blipFill>
        <p:spPr>
          <a:xfrm>
            <a:off x="6506781" y="6077148"/>
            <a:ext cx="1796160" cy="1180888"/>
          </a:xfrm>
          <a:prstGeom prst="rect">
            <a:avLst/>
          </a:prstGeom>
          <a:ln w="12700">
            <a:solidFill>
              <a:srgbClr val="000000"/>
            </a:solidFill>
            <a:miter lim="400000"/>
          </a:ln>
        </p:spPr>
      </p:pic>
      <p:sp>
        <p:nvSpPr>
          <p:cNvPr id="417" name="22Na Source"/>
          <p:cNvSpPr txBox="1"/>
          <p:nvPr/>
        </p:nvSpPr>
        <p:spPr>
          <a:xfrm>
            <a:off x="7754822" y="6152174"/>
            <a:ext cx="438411" cy="255757"/>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800">
                <a:solidFill>
                  <a:srgbClr val="000000"/>
                </a:solidFill>
                <a:latin typeface="Arial"/>
                <a:ea typeface="Arial"/>
                <a:cs typeface="Arial"/>
                <a:sym typeface="Arial"/>
              </a:defRPr>
            </a:lvl1pPr>
          </a:lstStyle>
          <a:p>
            <a:pPr/>
            <a:r>
              <a:t>22Na Source</a:t>
            </a:r>
          </a:p>
        </p:txBody>
      </p:sp>
      <p:sp>
        <p:nvSpPr>
          <p:cNvPr id="418" name="Línea"/>
          <p:cNvSpPr/>
          <p:nvPr/>
        </p:nvSpPr>
        <p:spPr>
          <a:xfrm flipV="1">
            <a:off x="7493253" y="6344642"/>
            <a:ext cx="236488" cy="236488"/>
          </a:xfrm>
          <a:prstGeom prst="line">
            <a:avLst/>
          </a:prstGeom>
          <a:ln w="12700">
            <a:solidFill>
              <a:srgbClr val="000000"/>
            </a:solidFill>
            <a:miter lim="400000"/>
            <a:tailEnd type="triangle"/>
          </a:ln>
        </p:spPr>
        <p:txBody>
          <a:bodyPr lIns="15240" tIns="15240" rIns="15240" bIns="15240" anchor="ctr"/>
          <a:lstStyle/>
          <a:p>
            <a:pPr/>
          </a:p>
        </p:txBody>
      </p:sp>
      <p:sp>
        <p:nvSpPr>
          <p:cNvPr id="419" name="Óvalo"/>
          <p:cNvSpPr/>
          <p:nvPr/>
        </p:nvSpPr>
        <p:spPr>
          <a:xfrm>
            <a:off x="2557066" y="6258014"/>
            <a:ext cx="1258301" cy="1044486"/>
          </a:xfrm>
          <a:prstGeom prst="ellipse">
            <a:avLst/>
          </a:prstGeom>
          <a:ln w="25400">
            <a:solidFill>
              <a:srgbClr val="E70E00"/>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420" name="Línea"/>
          <p:cNvSpPr/>
          <p:nvPr/>
        </p:nvSpPr>
        <p:spPr>
          <a:xfrm>
            <a:off x="3162982" y="7312106"/>
            <a:ext cx="3169701" cy="284877"/>
          </a:xfrm>
          <a:prstGeom prst="line">
            <a:avLst/>
          </a:prstGeom>
          <a:ln w="12700">
            <a:solidFill>
              <a:srgbClr val="E70E00"/>
            </a:solidFill>
            <a:miter lim="400000"/>
            <a:tailEnd type="triangle"/>
          </a:ln>
        </p:spPr>
        <p:txBody>
          <a:bodyPr lIns="15240" tIns="15240" rIns="15240" bIns="15240" anchor="ctr"/>
          <a:lstStyle/>
          <a:p>
            <a:pPr/>
          </a:p>
        </p:txBody>
      </p:sp>
      <p:sp>
        <p:nvSpPr>
          <p:cNvPr id="421" name="Experimental Set up…"/>
          <p:cNvSpPr txBox="1"/>
          <p:nvPr/>
        </p:nvSpPr>
        <p:spPr>
          <a:xfrm>
            <a:off x="580451" y="882035"/>
            <a:ext cx="5551489" cy="4790202"/>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600"/>
              </a:spcBef>
              <a:buClr>
                <a:schemeClr val="accent1">
                  <a:satOff val="-9155"/>
                  <a:lumOff val="-32673"/>
                </a:schemeClr>
              </a:buClr>
              <a:buSzPct val="100000"/>
              <a:buChar char="‣"/>
              <a:defRPr sz="1300">
                <a:solidFill>
                  <a:srgbClr val="000000"/>
                </a:solidFill>
                <a:latin typeface="Produkt Medium"/>
                <a:ea typeface="Produkt Medium"/>
                <a:cs typeface="Produkt Medium"/>
                <a:sym typeface="Produkt Medium"/>
              </a:defRPr>
            </a:pPr>
            <a:r>
              <a:t>Experimental Set up</a:t>
            </a:r>
          </a:p>
          <a:p>
            <a:pPr lvl="1" marL="711200" indent="-254000">
              <a:spcBef>
                <a:spcPts val="600"/>
              </a:spcBef>
              <a:buClr>
                <a:schemeClr val="accent1">
                  <a:satOff val="-9155"/>
                  <a:lumOff val="-32673"/>
                </a:schemeClr>
              </a:buClr>
              <a:buSzPct val="100000"/>
              <a:buChar char="‣"/>
              <a:defRPr sz="13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2 CLYC scintillator crystal:</a:t>
            </a:r>
            <a:r>
              <a:t> One located at the top and one at the bottom of the setup.</a:t>
            </a:r>
          </a:p>
          <a:p>
            <a:pPr lvl="1" marL="711200" indent="-254000">
              <a:spcBef>
                <a:spcPts val="600"/>
              </a:spcBef>
              <a:buClr>
                <a:schemeClr val="accent1">
                  <a:satOff val="-9155"/>
                  <a:lumOff val="-32673"/>
                </a:schemeClr>
              </a:buClr>
              <a:buSzPct val="100000"/>
              <a:buChar char="‣"/>
              <a:defRPr sz="13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8 × 8 silicon photomultiplier array (SiPM) </a:t>
            </a:r>
            <a:r>
              <a:t>from SensL (ArrayJ-60035-65P-PCB) couple to lower CLYC. </a:t>
            </a:r>
          </a:p>
          <a:p>
            <a:pPr lvl="1" marL="711200" indent="-254000">
              <a:spcBef>
                <a:spcPts val="600"/>
              </a:spcBef>
              <a:buClr>
                <a:schemeClr val="accent1">
                  <a:satOff val="-9155"/>
                  <a:lumOff val="-32673"/>
                </a:schemeClr>
              </a:buClr>
              <a:buSzPct val="100000"/>
              <a:buChar char="‣"/>
              <a:defRPr sz="13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PMT </a:t>
            </a:r>
            <a:r>
              <a:t>:couple to upper CLYC</a:t>
            </a:r>
          </a:p>
          <a:p>
            <a:pPr lvl="1" marL="711200" indent="-254000">
              <a:spcBef>
                <a:spcPts val="600"/>
              </a:spcBef>
              <a:buClr>
                <a:schemeClr val="accent1">
                  <a:satOff val="-9155"/>
                  <a:lumOff val="-32673"/>
                </a:schemeClr>
              </a:buClr>
              <a:buSzPct val="100000"/>
              <a:buChar char="‣"/>
              <a:defRPr sz="13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4-Channel Readout instrumentation from AiT</a:t>
            </a:r>
            <a:r>
              <a:t>: Readout electronic lower CLYC.</a:t>
            </a:r>
          </a:p>
          <a:p>
            <a:pPr lvl="1" marL="711200" indent="-254000">
              <a:spcBef>
                <a:spcPts val="600"/>
              </a:spcBef>
              <a:buClr>
                <a:schemeClr val="accent1">
                  <a:satOff val="-9155"/>
                  <a:lumOff val="-32673"/>
                </a:schemeClr>
              </a:buClr>
              <a:buSzPct val="100000"/>
              <a:buChar char="‣"/>
              <a:defRPr sz="13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CAEN DT5730S DAQ motherboard:</a:t>
            </a:r>
            <a:r>
              <a:t> for data acquisition and processing of signals from the setup.</a:t>
            </a:r>
          </a:p>
          <a:p>
            <a:pPr lvl="1" marL="711200" indent="-254000">
              <a:spcBef>
                <a:spcPts val="600"/>
              </a:spcBef>
              <a:buClr>
                <a:schemeClr val="accent1">
                  <a:satOff val="-9155"/>
                  <a:lumOff val="-32673"/>
                </a:schemeClr>
              </a:buClr>
              <a:buSzPct val="100000"/>
              <a:buChar char="‣"/>
              <a:defRPr sz="13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Movable platform (T-G-LSM200A200):</a:t>
            </a:r>
            <a:r>
              <a:t> Mechanical material with a microstep precision of 0.047625 μm, used to move the position-sensitive detector.</a:t>
            </a:r>
          </a:p>
          <a:p>
            <a:pPr lvl="1" marL="711200" indent="-254000">
              <a:spcBef>
                <a:spcPts val="600"/>
              </a:spcBef>
              <a:buClr>
                <a:schemeClr val="accent1">
                  <a:satOff val="-9155"/>
                  <a:lumOff val="-32673"/>
                </a:schemeClr>
              </a:buClr>
              <a:buSzPct val="100000"/>
              <a:buChar char="‣"/>
              <a:defRPr sz="1300">
                <a:solidFill>
                  <a:srgbClr val="000000"/>
                </a:solidFill>
                <a:latin typeface="Produkt Light"/>
                <a:ea typeface="Produkt Light"/>
                <a:cs typeface="Produkt Light"/>
                <a:sym typeface="Produkt Light"/>
              </a:defRPr>
            </a:pPr>
            <a14:m>
              <m:oMath>
                <m:sSup>
                  <m:e/>
                  <m:sup>
                    <m:r>
                      <a:rPr xmlns:a="http://schemas.openxmlformats.org/drawingml/2006/main" sz="1550" i="1">
                        <a:solidFill>
                          <a:srgbClr val="000000"/>
                        </a:solidFill>
                        <a:latin typeface="Cambria Math" panose="02040503050406030204" pitchFamily="18" charset="0"/>
                      </a:rPr>
                      <m:t>22</m:t>
                    </m:r>
                  </m:sup>
                </m:sSup>
              </m:oMath>
            </a14:m>
            <a:r>
              <a:rPr>
                <a:latin typeface="Produkt Medium"/>
                <a:ea typeface="Produkt Medium"/>
                <a:cs typeface="Produkt Medium"/>
                <a:sym typeface="Produkt Medium"/>
              </a:rPr>
              <a:t>Na source (2 MBq activity)</a:t>
            </a:r>
            <a:r>
              <a:t>: a gamma-ray source in the setup.</a:t>
            </a:r>
          </a:p>
          <a:p>
            <a:pPr lvl="1" marL="711200" indent="-254000">
              <a:spcBef>
                <a:spcPts val="600"/>
              </a:spcBef>
              <a:buClr>
                <a:schemeClr val="accent1">
                  <a:satOff val="-9155"/>
                  <a:lumOff val="-32673"/>
                </a:schemeClr>
              </a:buClr>
              <a:buSzPct val="100000"/>
              <a:buChar char="‣"/>
              <a:defRPr sz="13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Collimators:</a:t>
            </a:r>
            <a:r>
              <a:t> Tungsten parallelepiped collimator, circular tungsten collimator and Lead collimator. Distance between the front faces of both CLYC crystals is 26 cm. Provide Mechanical collimation. </a:t>
            </a:r>
          </a:p>
        </p:txBody>
      </p:sp>
      <p:pic>
        <p:nvPicPr>
          <p:cNvPr id="422" name="video pegado.png" descr="video pegado.png"/>
          <p:cNvPicPr>
            <a:picLocks noChangeAspect="1"/>
          </p:cNvPicPr>
          <p:nvPr/>
        </p:nvPicPr>
        <p:blipFill>
          <a:blip r:embed="rId6">
            <a:extLst/>
          </a:blip>
          <a:stretch>
            <a:fillRect/>
          </a:stretch>
        </p:blipFill>
        <p:spPr>
          <a:xfrm>
            <a:off x="9190236" y="5112236"/>
            <a:ext cx="3446576" cy="4119672"/>
          </a:xfrm>
          <a:prstGeom prst="rect">
            <a:avLst/>
          </a:prstGeom>
          <a:ln w="3175">
            <a:miter lim="400000"/>
          </a:ln>
        </p:spPr>
      </p:pic>
      <p:sp>
        <p:nvSpPr>
          <p:cNvPr id="423" name="Óvalo"/>
          <p:cNvSpPr/>
          <p:nvPr/>
        </p:nvSpPr>
        <p:spPr>
          <a:xfrm>
            <a:off x="6339212" y="5671290"/>
            <a:ext cx="2347094" cy="3591310"/>
          </a:xfrm>
          <a:prstGeom prst="ellipse">
            <a:avLst/>
          </a:prstGeom>
          <a:ln w="25400">
            <a:solidFill>
              <a:srgbClr val="E70E00"/>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424" name="Línea"/>
          <p:cNvSpPr/>
          <p:nvPr/>
        </p:nvSpPr>
        <p:spPr>
          <a:xfrm flipV="1">
            <a:off x="5749653" y="8643466"/>
            <a:ext cx="1" cy="349016"/>
          </a:xfrm>
          <a:prstGeom prst="line">
            <a:avLst/>
          </a:prstGeom>
          <a:ln w="12700">
            <a:solidFill>
              <a:srgbClr val="000000"/>
            </a:solidFill>
            <a:miter lim="400000"/>
            <a:tailEnd type="triangle"/>
          </a:ln>
        </p:spPr>
        <p:txBody>
          <a:bodyPr lIns="15240" tIns="15240" rIns="15240" bIns="15240" anchor="ctr"/>
          <a:lstStyle/>
          <a:p>
            <a:pPr/>
          </a:p>
        </p:txBody>
      </p:sp>
      <p:sp>
        <p:nvSpPr>
          <p:cNvPr id="425" name="Línea"/>
          <p:cNvSpPr/>
          <p:nvPr/>
        </p:nvSpPr>
        <p:spPr>
          <a:xfrm>
            <a:off x="5745809" y="8984579"/>
            <a:ext cx="336315" cy="1"/>
          </a:xfrm>
          <a:prstGeom prst="line">
            <a:avLst/>
          </a:prstGeom>
          <a:ln w="12700">
            <a:solidFill>
              <a:srgbClr val="000000"/>
            </a:solidFill>
            <a:miter lim="400000"/>
            <a:tailEnd type="triangle"/>
          </a:ln>
        </p:spPr>
        <p:txBody>
          <a:bodyPr lIns="15240" tIns="15240" rIns="15240" bIns="15240" anchor="ctr"/>
          <a:lstStyle/>
          <a:p>
            <a:pPr/>
          </a:p>
        </p:txBody>
      </p:sp>
      <p:sp>
        <p:nvSpPr>
          <p:cNvPr id="426" name="X"/>
          <p:cNvSpPr txBox="1"/>
          <p:nvPr/>
        </p:nvSpPr>
        <p:spPr>
          <a:xfrm>
            <a:off x="6047214" y="8940482"/>
            <a:ext cx="127001" cy="19431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defRPr sz="1000">
                <a:solidFill>
                  <a:srgbClr val="000000"/>
                </a:solidFill>
              </a:defRPr>
            </a:lvl1pPr>
          </a:lstStyle>
          <a:p>
            <a:pPr/>
            <a:r>
              <a:t>X</a:t>
            </a:r>
          </a:p>
        </p:txBody>
      </p:sp>
      <p:sp>
        <p:nvSpPr>
          <p:cNvPr id="427" name="Z"/>
          <p:cNvSpPr txBox="1"/>
          <p:nvPr/>
        </p:nvSpPr>
        <p:spPr>
          <a:xfrm>
            <a:off x="5686153" y="8490908"/>
            <a:ext cx="127001" cy="19431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defRPr sz="1000">
                <a:solidFill>
                  <a:srgbClr val="000000"/>
                </a:solidFill>
              </a:defRPr>
            </a:lvl1pPr>
          </a:lstStyle>
          <a:p>
            <a:pPr/>
            <a:r>
              <a:t>Z</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Número de diapositiva"/>
          <p:cNvSpPr txBox="1"/>
          <p:nvPr>
            <p:ph type="sldNum" sz="quarter" idx="2"/>
          </p:nvPr>
        </p:nvSpPr>
        <p:spPr>
          <a:xfrm>
            <a:off x="12607870" y="9364864"/>
            <a:ext cx="248934"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0" name="Gamma-Ray Event Selection &amp; Interaction Position Reconstruction"/>
          <p:cNvSpPr txBox="1"/>
          <p:nvPr>
            <p:ph type="ctrTitle"/>
          </p:nvPr>
        </p:nvSpPr>
        <p:spPr>
          <a:xfrm>
            <a:off x="49490" y="2728"/>
            <a:ext cx="10642415" cy="694926"/>
          </a:xfrm>
          <a:prstGeom prst="rect">
            <a:avLst/>
          </a:prstGeom>
        </p:spPr>
        <p:txBody>
          <a:bodyPr/>
          <a:lstStyle>
            <a:lvl1pPr defTabSz="177009">
              <a:defRPr spc="-27" sz="2730"/>
            </a:lvl1pPr>
          </a:lstStyle>
          <a:p>
            <a:pPr/>
            <a:r>
              <a:t>Gamma-Ray Event Selection &amp; Interaction Position Reconstruction</a:t>
            </a:r>
          </a:p>
        </p:txBody>
      </p:sp>
      <p:pic>
        <p:nvPicPr>
          <p:cNvPr id="431" name="video pegado.png" descr="video pegado.png"/>
          <p:cNvPicPr>
            <a:picLocks noChangeAspect="1"/>
          </p:cNvPicPr>
          <p:nvPr/>
        </p:nvPicPr>
        <p:blipFill>
          <a:blip r:embed="rId2">
            <a:extLst/>
          </a:blip>
          <a:srcRect l="775" t="7821" r="3279" b="0"/>
          <a:stretch>
            <a:fillRect/>
          </a:stretch>
        </p:blipFill>
        <p:spPr>
          <a:xfrm>
            <a:off x="702862" y="1233128"/>
            <a:ext cx="3549987" cy="2540001"/>
          </a:xfrm>
          <a:prstGeom prst="rect">
            <a:avLst/>
          </a:prstGeom>
          <a:ln w="3175">
            <a:miter lim="400000"/>
          </a:ln>
        </p:spPr>
      </p:pic>
      <p:pic>
        <p:nvPicPr>
          <p:cNvPr id="432" name="video pegado.png" descr="video pegado.png"/>
          <p:cNvPicPr>
            <a:picLocks noChangeAspect="1"/>
          </p:cNvPicPr>
          <p:nvPr/>
        </p:nvPicPr>
        <p:blipFill>
          <a:blip r:embed="rId3">
            <a:extLst/>
          </a:blip>
          <a:srcRect l="0" t="8019" r="0" b="0"/>
          <a:stretch>
            <a:fillRect/>
          </a:stretch>
        </p:blipFill>
        <p:spPr>
          <a:xfrm>
            <a:off x="4688915" y="1267998"/>
            <a:ext cx="3893022" cy="2540000"/>
          </a:xfrm>
          <a:prstGeom prst="rect">
            <a:avLst/>
          </a:prstGeom>
          <a:ln w="3175">
            <a:miter lim="400000"/>
          </a:ln>
        </p:spPr>
      </p:pic>
      <p:pic>
        <p:nvPicPr>
          <p:cNvPr id="433" name="video pegado.png" descr="video pegado.png"/>
          <p:cNvPicPr>
            <a:picLocks noChangeAspect="1"/>
          </p:cNvPicPr>
          <p:nvPr/>
        </p:nvPicPr>
        <p:blipFill>
          <a:blip r:embed="rId4">
            <a:extLst/>
          </a:blip>
          <a:srcRect l="0" t="7222" r="0" b="0"/>
          <a:stretch>
            <a:fillRect/>
          </a:stretch>
        </p:blipFill>
        <p:spPr>
          <a:xfrm>
            <a:off x="8840443" y="1220428"/>
            <a:ext cx="3825820" cy="2540001"/>
          </a:xfrm>
          <a:prstGeom prst="rect">
            <a:avLst/>
          </a:prstGeom>
          <a:ln w="3175">
            <a:miter lim="400000"/>
          </a:ln>
        </p:spPr>
      </p:pic>
      <p:sp>
        <p:nvSpPr>
          <p:cNvPr id="434" name="Línea"/>
          <p:cNvSpPr/>
          <p:nvPr/>
        </p:nvSpPr>
        <p:spPr>
          <a:xfrm flipV="1">
            <a:off x="5515263" y="1347428"/>
            <a:ext cx="1" cy="2184401"/>
          </a:xfrm>
          <a:prstGeom prst="line">
            <a:avLst/>
          </a:prstGeom>
          <a:ln w="12700">
            <a:solidFill>
              <a:srgbClr val="F71C00"/>
            </a:solidFill>
            <a:custDash>
              <a:ds d="200000" sp="200000"/>
            </a:custDash>
            <a:miter lim="400000"/>
          </a:ln>
        </p:spPr>
        <p:txBody>
          <a:bodyPr lIns="15240" tIns="15240" rIns="15240" bIns="15240" anchor="ctr"/>
          <a:lstStyle/>
          <a:p>
            <a:pPr/>
          </a:p>
        </p:txBody>
      </p:sp>
      <p:sp>
        <p:nvSpPr>
          <p:cNvPr id="435" name="Línea"/>
          <p:cNvSpPr/>
          <p:nvPr/>
        </p:nvSpPr>
        <p:spPr>
          <a:xfrm flipH="1" flipV="1">
            <a:off x="5364347" y="1334728"/>
            <a:ext cx="12701" cy="2197101"/>
          </a:xfrm>
          <a:prstGeom prst="line">
            <a:avLst/>
          </a:prstGeom>
          <a:ln w="12700">
            <a:solidFill>
              <a:srgbClr val="F71C00"/>
            </a:solidFill>
            <a:custDash>
              <a:ds d="200000" sp="200000"/>
            </a:custDash>
            <a:miter lim="400000"/>
          </a:ln>
        </p:spPr>
        <p:txBody>
          <a:bodyPr lIns="15240" tIns="15240" rIns="15240" bIns="15240" anchor="ctr"/>
          <a:lstStyle/>
          <a:p>
            <a:pPr/>
          </a:p>
        </p:txBody>
      </p:sp>
      <p:sp>
        <p:nvSpPr>
          <p:cNvPr id="436" name="Línea"/>
          <p:cNvSpPr/>
          <p:nvPr/>
        </p:nvSpPr>
        <p:spPr>
          <a:xfrm flipV="1">
            <a:off x="10087374" y="1292268"/>
            <a:ext cx="1" cy="2209801"/>
          </a:xfrm>
          <a:prstGeom prst="line">
            <a:avLst/>
          </a:prstGeom>
          <a:ln w="12700">
            <a:solidFill>
              <a:srgbClr val="F71C00"/>
            </a:solidFill>
            <a:custDash>
              <a:ds d="200000" sp="200000"/>
            </a:custDash>
            <a:miter lim="400000"/>
          </a:ln>
        </p:spPr>
        <p:txBody>
          <a:bodyPr lIns="15240" tIns="15240" rIns="15240" bIns="15240" anchor="ctr"/>
          <a:lstStyle/>
          <a:p>
            <a:pPr/>
          </a:p>
        </p:txBody>
      </p:sp>
      <p:sp>
        <p:nvSpPr>
          <p:cNvPr id="437" name="Línea"/>
          <p:cNvSpPr/>
          <p:nvPr/>
        </p:nvSpPr>
        <p:spPr>
          <a:xfrm flipV="1">
            <a:off x="10301711" y="1279568"/>
            <a:ext cx="1" cy="2217896"/>
          </a:xfrm>
          <a:prstGeom prst="line">
            <a:avLst/>
          </a:prstGeom>
          <a:ln w="12700">
            <a:solidFill>
              <a:srgbClr val="F71C00"/>
            </a:solidFill>
            <a:custDash>
              <a:ds d="200000" sp="200000"/>
            </a:custDash>
            <a:miter lim="400000"/>
          </a:ln>
        </p:spPr>
        <p:txBody>
          <a:bodyPr lIns="15240" tIns="15240" rIns="15240" bIns="15240" anchor="ctr"/>
          <a:lstStyle/>
          <a:p>
            <a:pPr/>
          </a:p>
        </p:txBody>
      </p:sp>
      <p:sp>
        <p:nvSpPr>
          <p:cNvPr id="438" name="Ch 5: CLYC + PMT"/>
          <p:cNvSpPr txBox="1"/>
          <p:nvPr/>
        </p:nvSpPr>
        <p:spPr>
          <a:xfrm>
            <a:off x="10858216" y="1455583"/>
            <a:ext cx="993242" cy="330711"/>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100">
                <a:solidFill>
                  <a:srgbClr val="000000"/>
                </a:solidFill>
                <a:latin typeface="Arial"/>
                <a:ea typeface="Arial"/>
                <a:cs typeface="Arial"/>
                <a:sym typeface="Arial"/>
              </a:defRPr>
            </a:lvl1pPr>
          </a:lstStyle>
          <a:p>
            <a:pPr/>
            <a:r>
              <a:t>Ch 5: CLYC + PMT</a:t>
            </a:r>
          </a:p>
        </p:txBody>
      </p:sp>
      <p:sp>
        <p:nvSpPr>
          <p:cNvPr id="439" name="Ch 0: CLYC + SiPM"/>
          <p:cNvSpPr txBox="1"/>
          <p:nvPr/>
        </p:nvSpPr>
        <p:spPr>
          <a:xfrm>
            <a:off x="6947989" y="1430947"/>
            <a:ext cx="993242" cy="330711"/>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100">
                <a:solidFill>
                  <a:srgbClr val="000000"/>
                </a:solidFill>
                <a:latin typeface="Arial"/>
                <a:ea typeface="Arial"/>
                <a:cs typeface="Arial"/>
                <a:sym typeface="Arial"/>
              </a:defRPr>
            </a:lvl1pPr>
          </a:lstStyle>
          <a:p>
            <a:pPr/>
            <a:r>
              <a:t>Ch 0: CLYC + SiPM</a:t>
            </a:r>
          </a:p>
        </p:txBody>
      </p:sp>
      <p:sp>
        <p:nvSpPr>
          <p:cNvPr id="440" name="Ch 0: CLYC + SiPM"/>
          <p:cNvSpPr txBox="1"/>
          <p:nvPr/>
        </p:nvSpPr>
        <p:spPr>
          <a:xfrm>
            <a:off x="2185488" y="1430947"/>
            <a:ext cx="993243" cy="330711"/>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100">
                <a:solidFill>
                  <a:srgbClr val="000000"/>
                </a:solidFill>
                <a:latin typeface="Arial"/>
                <a:ea typeface="Arial"/>
                <a:cs typeface="Arial"/>
                <a:sym typeface="Arial"/>
              </a:defRPr>
            </a:lvl1pPr>
          </a:lstStyle>
          <a:p>
            <a:pPr/>
            <a:r>
              <a:t>Ch 0: CLYC + SiPM</a:t>
            </a:r>
          </a:p>
        </p:txBody>
      </p:sp>
      <p:sp>
        <p:nvSpPr>
          <p:cNvPr id="441" name="Flecha"/>
          <p:cNvSpPr/>
          <p:nvPr/>
        </p:nvSpPr>
        <p:spPr>
          <a:xfrm rot="5400000">
            <a:off x="6368679" y="3220862"/>
            <a:ext cx="1086866" cy="2360911"/>
          </a:xfrm>
          <a:prstGeom prst="rightArrow">
            <a:avLst>
              <a:gd name="adj1" fmla="val 29275"/>
              <a:gd name="adj2" fmla="val 39236"/>
            </a:avLst>
          </a:prstGeom>
          <a:blipFill>
            <a:blip r:embed="rId5"/>
          </a:blipFill>
          <a:ln w="3175">
            <a:miter lim="400000"/>
          </a:ln>
        </p:spPr>
        <p:txBody>
          <a:bodyPr lIns="15240" tIns="15240" rIns="15240" bIns="15240" anchor="ctr"/>
          <a:lstStyle/>
          <a:p>
            <a:pPr algn="ctr" defTabSz="587022">
              <a:spcBef>
                <a:spcPts val="0"/>
              </a:spcBef>
              <a:defRPr sz="1800">
                <a:solidFill>
                  <a:srgbClr val="FFFFFF"/>
                </a:solidFill>
              </a:defRPr>
            </a:pPr>
          </a:p>
        </p:txBody>
      </p:sp>
      <p:sp>
        <p:nvSpPr>
          <p:cNvPr id="442" name="Línea"/>
          <p:cNvSpPr/>
          <p:nvPr/>
        </p:nvSpPr>
        <p:spPr>
          <a:xfrm>
            <a:off x="725645" y="3869011"/>
            <a:ext cx="12075128" cy="1"/>
          </a:xfrm>
          <a:prstGeom prst="line">
            <a:avLst/>
          </a:prstGeom>
          <a:ln w="38100">
            <a:solidFill>
              <a:srgbClr val="964653"/>
            </a:solidFill>
            <a:miter lim="400000"/>
          </a:ln>
        </p:spPr>
        <p:txBody>
          <a:bodyPr lIns="15240" tIns="15240" rIns="15240" bIns="15240" anchor="ctr"/>
          <a:lstStyle/>
          <a:p>
            <a:pPr/>
          </a:p>
        </p:txBody>
      </p:sp>
      <p:sp>
        <p:nvSpPr>
          <p:cNvPr id="443" name="Coincident and fully absorbed events"/>
          <p:cNvSpPr txBox="1"/>
          <p:nvPr/>
        </p:nvSpPr>
        <p:spPr>
          <a:xfrm>
            <a:off x="4556627" y="886430"/>
            <a:ext cx="4157524" cy="320295"/>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defRPr sz="1800">
                <a:solidFill>
                  <a:srgbClr val="000000"/>
                </a:solidFill>
                <a:latin typeface="Produkt Medium"/>
                <a:ea typeface="Produkt Medium"/>
                <a:cs typeface="Produkt Medium"/>
                <a:sym typeface="Produkt Medium"/>
              </a:defRPr>
            </a:lvl1pPr>
          </a:lstStyle>
          <a:p>
            <a:pPr/>
            <a:r>
              <a:t>Coincident and fully absorbed events</a:t>
            </a:r>
          </a:p>
        </p:txBody>
      </p:sp>
      <p:pic>
        <p:nvPicPr>
          <p:cNvPr id="444" name="video pegado.png" descr="video pegado.png"/>
          <p:cNvPicPr>
            <a:picLocks noChangeAspect="1"/>
          </p:cNvPicPr>
          <p:nvPr/>
        </p:nvPicPr>
        <p:blipFill>
          <a:blip r:embed="rId6">
            <a:extLst/>
          </a:blip>
          <a:stretch>
            <a:fillRect/>
          </a:stretch>
        </p:blipFill>
        <p:spPr>
          <a:xfrm>
            <a:off x="533481" y="5145845"/>
            <a:ext cx="6116054" cy="3810001"/>
          </a:xfrm>
          <a:prstGeom prst="rect">
            <a:avLst/>
          </a:prstGeom>
          <a:ln w="3175">
            <a:miter lim="400000"/>
          </a:ln>
        </p:spPr>
      </p:pic>
      <p:pic>
        <p:nvPicPr>
          <p:cNvPr id="445" name="video pegado.png" descr="video pegado.png"/>
          <p:cNvPicPr>
            <a:picLocks noChangeAspect="1"/>
          </p:cNvPicPr>
          <p:nvPr/>
        </p:nvPicPr>
        <p:blipFill>
          <a:blip r:embed="rId7">
            <a:extLst/>
          </a:blip>
          <a:stretch>
            <a:fillRect/>
          </a:stretch>
        </p:blipFill>
        <p:spPr>
          <a:xfrm>
            <a:off x="6489781" y="5145845"/>
            <a:ext cx="5981538" cy="3937001"/>
          </a:xfrm>
          <a:prstGeom prst="rect">
            <a:avLst/>
          </a:prstGeom>
          <a:ln w="3175">
            <a:miter lim="400000"/>
          </a:ln>
        </p:spPr>
      </p:pic>
      <p:sp>
        <p:nvSpPr>
          <p:cNvPr id="446" name="Rectángulo"/>
          <p:cNvSpPr/>
          <p:nvPr/>
        </p:nvSpPr>
        <p:spPr>
          <a:xfrm>
            <a:off x="8505602" y="5158545"/>
            <a:ext cx="1949896" cy="3784601"/>
          </a:xfrm>
          <a:prstGeom prst="rect">
            <a:avLst/>
          </a:prstGeom>
          <a:ln w="25400">
            <a:solidFill>
              <a:srgbClr val="E70E00"/>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447" name="Interaction position reconstruction"/>
          <p:cNvSpPr txBox="1"/>
          <p:nvPr/>
        </p:nvSpPr>
        <p:spPr>
          <a:xfrm>
            <a:off x="4955080" y="4034789"/>
            <a:ext cx="3914064" cy="320295"/>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defRPr sz="1800">
                <a:solidFill>
                  <a:srgbClr val="000000"/>
                </a:solidFill>
                <a:latin typeface="Produkt Medium"/>
                <a:ea typeface="Produkt Medium"/>
                <a:cs typeface="Produkt Medium"/>
                <a:sym typeface="Produkt Medium"/>
              </a:defRPr>
            </a:lvl1pPr>
          </a:lstStyle>
          <a:p>
            <a:pPr/>
            <a:r>
              <a:t>Interaction position reconstruction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Número de diapositiva"/>
          <p:cNvSpPr txBox="1"/>
          <p:nvPr>
            <p:ph type="sldNum" sz="quarter" idx="2"/>
          </p:nvPr>
        </p:nvSpPr>
        <p:spPr>
          <a:xfrm>
            <a:off x="12597075" y="9364864"/>
            <a:ext cx="259729"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0" name="Geant4 simulations"/>
          <p:cNvSpPr txBox="1"/>
          <p:nvPr>
            <p:ph type="ctrTitle"/>
          </p:nvPr>
        </p:nvSpPr>
        <p:spPr>
          <a:xfrm>
            <a:off x="265390" y="2728"/>
            <a:ext cx="5112932" cy="694926"/>
          </a:xfrm>
          <a:prstGeom prst="rect">
            <a:avLst/>
          </a:prstGeom>
        </p:spPr>
        <p:txBody>
          <a:bodyPr/>
          <a:lstStyle/>
          <a:p>
            <a:pPr/>
            <a:r>
              <a:t>Geant4 simulations</a:t>
            </a:r>
          </a:p>
        </p:txBody>
      </p:sp>
      <p:pic>
        <p:nvPicPr>
          <p:cNvPr id="451" name="video pegado.png" descr="video pegado.png"/>
          <p:cNvPicPr>
            <a:picLocks noChangeAspect="1"/>
          </p:cNvPicPr>
          <p:nvPr/>
        </p:nvPicPr>
        <p:blipFill>
          <a:blip r:embed="rId2">
            <a:extLst/>
          </a:blip>
          <a:srcRect l="13326" t="9999" r="8861" b="4124"/>
          <a:stretch>
            <a:fillRect/>
          </a:stretch>
        </p:blipFill>
        <p:spPr>
          <a:xfrm>
            <a:off x="5796644" y="1150008"/>
            <a:ext cx="7048727" cy="3268264"/>
          </a:xfrm>
          <a:prstGeom prst="rect">
            <a:avLst/>
          </a:prstGeom>
          <a:ln w="3175">
            <a:miter lim="400000"/>
          </a:ln>
        </p:spPr>
      </p:pic>
      <p:pic>
        <p:nvPicPr>
          <p:cNvPr id="452" name="video pegado.png" descr="video pegado.png"/>
          <p:cNvPicPr>
            <a:picLocks noChangeAspect="1"/>
          </p:cNvPicPr>
          <p:nvPr/>
        </p:nvPicPr>
        <p:blipFill>
          <a:blip r:embed="rId3">
            <a:extLst/>
          </a:blip>
          <a:stretch>
            <a:fillRect/>
          </a:stretch>
        </p:blipFill>
        <p:spPr>
          <a:xfrm>
            <a:off x="583083" y="1524211"/>
            <a:ext cx="4528477" cy="612302"/>
          </a:xfrm>
          <a:prstGeom prst="rect">
            <a:avLst/>
          </a:prstGeom>
          <a:ln w="12700">
            <a:solidFill>
              <a:srgbClr val="000000"/>
            </a:solidFill>
            <a:miter lim="400000"/>
          </a:ln>
        </p:spPr>
      </p:pic>
      <p:pic>
        <p:nvPicPr>
          <p:cNvPr id="453" name="video pegado.png" descr="video pegado.png"/>
          <p:cNvPicPr>
            <a:picLocks noChangeAspect="1"/>
          </p:cNvPicPr>
          <p:nvPr/>
        </p:nvPicPr>
        <p:blipFill>
          <a:blip r:embed="rId4">
            <a:extLst/>
          </a:blip>
          <a:srcRect l="0" t="0" r="0" b="3589"/>
          <a:stretch>
            <a:fillRect/>
          </a:stretch>
        </p:blipFill>
        <p:spPr>
          <a:xfrm>
            <a:off x="-101397" y="5937630"/>
            <a:ext cx="6509456" cy="3239443"/>
          </a:xfrm>
          <a:prstGeom prst="rect">
            <a:avLst/>
          </a:prstGeom>
          <a:ln w="3175">
            <a:miter lim="400000"/>
          </a:ln>
        </p:spPr>
      </p:pic>
      <p:pic>
        <p:nvPicPr>
          <p:cNvPr id="454" name="video pegado.png" descr="video pegado.png"/>
          <p:cNvPicPr>
            <a:picLocks noChangeAspect="1"/>
          </p:cNvPicPr>
          <p:nvPr/>
        </p:nvPicPr>
        <p:blipFill>
          <a:blip r:embed="rId5">
            <a:extLst/>
          </a:blip>
          <a:srcRect l="1743" t="16046" r="1743" b="2634"/>
          <a:stretch>
            <a:fillRect/>
          </a:stretch>
        </p:blipFill>
        <p:spPr>
          <a:xfrm>
            <a:off x="6370580" y="5434734"/>
            <a:ext cx="6627025" cy="3134184"/>
          </a:xfrm>
          <a:prstGeom prst="rect">
            <a:avLst/>
          </a:prstGeom>
          <a:ln w="3175">
            <a:miter lim="400000"/>
          </a:ln>
        </p:spPr>
      </p:pic>
      <p:sp>
        <p:nvSpPr>
          <p:cNvPr id="455" name="Projections of the Geant4 simulation convoluted with a Gaussian  distribution with std. dev. 2.25 mm"/>
          <p:cNvSpPr txBox="1"/>
          <p:nvPr/>
        </p:nvSpPr>
        <p:spPr>
          <a:xfrm>
            <a:off x="900028" y="5415839"/>
            <a:ext cx="5112932" cy="561849"/>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600">
                <a:solidFill>
                  <a:srgbClr val="000000"/>
                </a:solidFill>
                <a:latin typeface="Produkt Medium"/>
                <a:ea typeface="Produkt Medium"/>
                <a:cs typeface="Produkt Medium"/>
                <a:sym typeface="Produkt Medium"/>
              </a:defRPr>
            </a:lvl1pPr>
          </a:lstStyle>
          <a:p>
            <a:pPr/>
            <a:r>
              <a:t>Projections of the Geant4 simulation convoluted with a Gaussian  distribution with std. dev. 2.25 mm</a:t>
            </a:r>
          </a:p>
        </p:txBody>
      </p:sp>
      <p:sp>
        <p:nvSpPr>
          <p:cNvPr id="456" name="Comparison of the measured projections with the convoluted projections"/>
          <p:cNvSpPr txBox="1"/>
          <p:nvPr/>
        </p:nvSpPr>
        <p:spPr>
          <a:xfrm>
            <a:off x="7726908" y="4806239"/>
            <a:ext cx="4158209" cy="561849"/>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600">
                <a:solidFill>
                  <a:srgbClr val="000000"/>
                </a:solidFill>
                <a:latin typeface="Produkt Medium"/>
                <a:ea typeface="Produkt Medium"/>
                <a:cs typeface="Produkt Medium"/>
                <a:sym typeface="Produkt Medium"/>
              </a:defRPr>
            </a:lvl1pPr>
          </a:lstStyle>
          <a:p>
            <a:pPr/>
            <a:r>
              <a:t>Comparison of the measured projections with the convoluted projections</a:t>
            </a:r>
          </a:p>
        </p:txBody>
      </p:sp>
      <p:pic>
        <p:nvPicPr>
          <p:cNvPr id="457" name="video pegado.png" descr="video pegado.png"/>
          <p:cNvPicPr>
            <a:picLocks noChangeAspect="1"/>
          </p:cNvPicPr>
          <p:nvPr/>
        </p:nvPicPr>
        <p:blipFill>
          <a:blip r:embed="rId6">
            <a:extLst/>
          </a:blip>
          <a:stretch>
            <a:fillRect/>
          </a:stretch>
        </p:blipFill>
        <p:spPr>
          <a:xfrm>
            <a:off x="509" y="2655720"/>
            <a:ext cx="2792394" cy="2036917"/>
          </a:xfrm>
          <a:prstGeom prst="rect">
            <a:avLst/>
          </a:prstGeom>
          <a:ln w="3175">
            <a:miter lim="400000"/>
          </a:ln>
        </p:spPr>
      </p:pic>
      <p:pic>
        <p:nvPicPr>
          <p:cNvPr id="458" name="video pegado.png" descr="video pegado.png"/>
          <p:cNvPicPr>
            <a:picLocks noChangeAspect="1"/>
          </p:cNvPicPr>
          <p:nvPr/>
        </p:nvPicPr>
        <p:blipFill>
          <a:blip r:embed="rId7">
            <a:extLst/>
          </a:blip>
          <a:stretch>
            <a:fillRect/>
          </a:stretch>
        </p:blipFill>
        <p:spPr>
          <a:xfrm>
            <a:off x="2706326" y="2187920"/>
            <a:ext cx="3089195" cy="3182807"/>
          </a:xfrm>
          <a:prstGeom prst="rect">
            <a:avLst/>
          </a:prstGeom>
          <a:ln w="3175">
            <a:miter lim="400000"/>
          </a:ln>
        </p:spPr>
      </p:pic>
      <p:sp>
        <p:nvSpPr>
          <p:cNvPr id="459" name="Center the collimator hole with the…"/>
          <p:cNvSpPr txBox="1"/>
          <p:nvPr/>
        </p:nvSpPr>
        <p:spPr>
          <a:xfrm>
            <a:off x="708826" y="789039"/>
            <a:ext cx="3858744" cy="612395"/>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p>
            <a:pPr>
              <a:spcBef>
                <a:spcPts val="0"/>
              </a:spcBef>
              <a:defRPr sz="1800">
                <a:solidFill>
                  <a:srgbClr val="000000"/>
                </a:solidFill>
                <a:latin typeface="Produkt Medium"/>
                <a:ea typeface="Produkt Medium"/>
                <a:cs typeface="Produkt Medium"/>
                <a:sym typeface="Produkt Medium"/>
              </a:defRPr>
            </a:pPr>
            <a:r>
              <a:t>Center the collimator hole with the</a:t>
            </a:r>
          </a:p>
          <a:p>
            <a:pPr>
              <a:spcBef>
                <a:spcPts val="0"/>
              </a:spcBef>
              <a:defRPr sz="1800">
                <a:solidFill>
                  <a:srgbClr val="000000"/>
                </a:solidFill>
                <a:latin typeface="Produkt Medium"/>
                <a:ea typeface="Produkt Medium"/>
                <a:cs typeface="Produkt Medium"/>
                <a:sym typeface="Produkt Medium"/>
              </a:defRPr>
            </a:pPr>
            <a:r>
              <a:t> center of the CLYC crystal: (0x,0y)</a:t>
            </a:r>
          </a:p>
        </p:txBody>
      </p:sp>
      <p:sp>
        <p:nvSpPr>
          <p:cNvPr id="460" name="Rectángulo"/>
          <p:cNvSpPr/>
          <p:nvPr/>
        </p:nvSpPr>
        <p:spPr>
          <a:xfrm>
            <a:off x="2389072" y="1659657"/>
            <a:ext cx="1274606" cy="341487"/>
          </a:xfrm>
          <a:prstGeom prst="rect">
            <a:avLst/>
          </a:prstGeom>
          <a:ln w="25400">
            <a:solidFill>
              <a:srgbClr val="E70E00"/>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461" name="Línea"/>
          <p:cNvSpPr/>
          <p:nvPr/>
        </p:nvSpPr>
        <p:spPr>
          <a:xfrm>
            <a:off x="2844773" y="2001039"/>
            <a:ext cx="1002082" cy="621073"/>
          </a:xfrm>
          <a:prstGeom prst="line">
            <a:avLst/>
          </a:prstGeom>
          <a:ln>
            <a:solidFill>
              <a:srgbClr val="E70E00"/>
            </a:solidFill>
            <a:miter lim="400000"/>
            <a:tailEnd type="triangle"/>
          </a:ln>
        </p:spPr>
        <p:txBody>
          <a:bodyPr lIns="15240" tIns="15240" rIns="15240" bIns="15240" anchor="ctr"/>
          <a:lstStyle/>
          <a:p>
            <a:pPr/>
          </a:p>
        </p:txBody>
      </p:sp>
      <p:sp>
        <p:nvSpPr>
          <p:cNvPr id="462" name="—————…"/>
          <p:cNvSpPr txBox="1"/>
          <p:nvPr/>
        </p:nvSpPr>
        <p:spPr>
          <a:xfrm>
            <a:off x="4680396" y="2245891"/>
            <a:ext cx="875918" cy="340667"/>
          </a:xfrm>
          <a:prstGeom prst="rect">
            <a:avLst/>
          </a:prstGeom>
          <a:solidFill>
            <a:srgbClr val="FFFFFF"/>
          </a:solidFill>
          <a:ln>
            <a:solidFill>
              <a:srgbClr val="000000"/>
            </a:solidFill>
            <a:miter lim="400000"/>
          </a:ln>
          <a:extLst>
            <a:ext uri="{C572A759-6A51-4108-AA02-DFA0A04FC94B}">
              <ma14:wrappingTextBoxFlag xmlns:ma14="http://schemas.microsoft.com/office/mac/drawingml/2011/main" val="1"/>
            </a:ext>
          </a:extLst>
        </p:spPr>
        <p:txBody>
          <a:bodyPr lIns="21431" tIns="21431" rIns="21431" bIns="21431" anchor="ctr">
            <a:spAutoFit/>
          </a:bodyPr>
          <a:lstStyle/>
          <a:p>
            <a:pPr algn="ctr" defTabSz="2438339">
              <a:spcBef>
                <a:spcPts val="0"/>
              </a:spcBef>
              <a:defRPr i="1" sz="800">
                <a:solidFill>
                  <a:srgbClr val="E70004"/>
                </a:solidFill>
                <a:latin typeface="Arial"/>
                <a:ea typeface="Arial"/>
                <a:cs typeface="Arial"/>
                <a:sym typeface="Arial"/>
              </a:defRPr>
            </a:pPr>
            <a:r>
              <a:t>—————</a:t>
            </a:r>
          </a:p>
          <a:p>
            <a:pPr algn="ctr" defTabSz="2438339">
              <a:spcBef>
                <a:spcPts val="0"/>
              </a:spcBef>
              <a:defRPr i="1" sz="500">
                <a:solidFill>
                  <a:srgbClr val="000000"/>
                </a:solidFill>
                <a:latin typeface="Arial"/>
                <a:ea typeface="Arial"/>
                <a:cs typeface="Arial"/>
                <a:sym typeface="Arial"/>
              </a:defRPr>
            </a:pPr>
            <a:r>
              <a:t>Mean:  0.02  </a:t>
            </a:r>
            <a14:m>
              <m:oMath>
                <m:r>
                  <a:rPr xmlns:a="http://schemas.openxmlformats.org/drawingml/2006/main" sz="600" i="1">
                    <a:solidFill>
                      <a:srgbClr val="000000"/>
                    </a:solidFill>
                    <a:latin typeface="Cambria Math" panose="02040503050406030204" pitchFamily="18" charset="0"/>
                  </a:rPr>
                  <m:t>±</m:t>
                </m:r>
              </m:oMath>
            </a14:m>
            <a:r>
              <a:t>  0.02 mm</a:t>
            </a:r>
          </a:p>
          <a:p>
            <a:pPr algn="ctr" defTabSz="2438339">
              <a:spcBef>
                <a:spcPts val="0"/>
              </a:spcBef>
              <a:defRPr i="1" sz="500">
                <a:solidFill>
                  <a:srgbClr val="000000"/>
                </a:solidFill>
                <a:latin typeface="Arial"/>
                <a:ea typeface="Arial"/>
                <a:cs typeface="Arial"/>
                <a:sym typeface="Arial"/>
              </a:defRPr>
            </a:pPr>
            <a:r>
              <a:t>Std. Dev.:  1.48  </a:t>
            </a:r>
            <a14:m>
              <m:oMath>
                <m:r>
                  <a:rPr xmlns:a="http://schemas.openxmlformats.org/drawingml/2006/main" sz="600" i="1">
                    <a:solidFill>
                      <a:srgbClr val="000000"/>
                    </a:solidFill>
                    <a:latin typeface="Cambria Math" panose="02040503050406030204" pitchFamily="18" charset="0"/>
                  </a:rPr>
                  <m:t>±</m:t>
                </m:r>
              </m:oMath>
            </a14:m>
            <a:r>
              <a:t>  0.02 mm</a:t>
            </a:r>
          </a:p>
        </p:txBody>
      </p:sp>
      <p:sp>
        <p:nvSpPr>
          <p:cNvPr id="463" name="—————…"/>
          <p:cNvSpPr txBox="1"/>
          <p:nvPr/>
        </p:nvSpPr>
        <p:spPr>
          <a:xfrm>
            <a:off x="4680396" y="3861821"/>
            <a:ext cx="875918" cy="340668"/>
          </a:xfrm>
          <a:prstGeom prst="rect">
            <a:avLst/>
          </a:prstGeom>
          <a:solidFill>
            <a:srgbClr val="FFFFFF"/>
          </a:solidFill>
          <a:ln>
            <a:solidFill>
              <a:srgbClr val="000000"/>
            </a:solidFill>
            <a:miter lim="400000"/>
          </a:ln>
          <a:extLst>
            <a:ext uri="{C572A759-6A51-4108-AA02-DFA0A04FC94B}">
              <ma14:wrappingTextBoxFlag xmlns:ma14="http://schemas.microsoft.com/office/mac/drawingml/2011/main" val="1"/>
            </a:ext>
          </a:extLst>
        </p:spPr>
        <p:txBody>
          <a:bodyPr lIns="21431" tIns="21431" rIns="21431" bIns="21431" anchor="ctr">
            <a:spAutoFit/>
          </a:bodyPr>
          <a:lstStyle/>
          <a:p>
            <a:pPr algn="ctr" defTabSz="2438339">
              <a:spcBef>
                <a:spcPts val="0"/>
              </a:spcBef>
              <a:defRPr i="1" sz="800">
                <a:solidFill>
                  <a:srgbClr val="E70004"/>
                </a:solidFill>
                <a:latin typeface="Arial"/>
                <a:ea typeface="Arial"/>
                <a:cs typeface="Arial"/>
                <a:sym typeface="Arial"/>
              </a:defRPr>
            </a:pPr>
            <a:r>
              <a:t>—————</a:t>
            </a:r>
          </a:p>
          <a:p>
            <a:pPr algn="ctr" defTabSz="2438339">
              <a:spcBef>
                <a:spcPts val="0"/>
              </a:spcBef>
              <a:defRPr i="1" sz="500">
                <a:solidFill>
                  <a:srgbClr val="000000"/>
                </a:solidFill>
                <a:latin typeface="Arial"/>
                <a:ea typeface="Arial"/>
                <a:cs typeface="Arial"/>
                <a:sym typeface="Arial"/>
              </a:defRPr>
            </a:pPr>
            <a:r>
              <a:t>Mean:  0.02  </a:t>
            </a:r>
            <a14:m>
              <m:oMath>
                <m:r>
                  <a:rPr xmlns:a="http://schemas.openxmlformats.org/drawingml/2006/main" sz="600" i="1">
                    <a:solidFill>
                      <a:srgbClr val="000000"/>
                    </a:solidFill>
                    <a:latin typeface="Cambria Math" panose="02040503050406030204" pitchFamily="18" charset="0"/>
                  </a:rPr>
                  <m:t>±</m:t>
                </m:r>
              </m:oMath>
            </a14:m>
            <a:r>
              <a:t>  0.02 mm</a:t>
            </a:r>
          </a:p>
          <a:p>
            <a:pPr algn="ctr" defTabSz="2438339">
              <a:spcBef>
                <a:spcPts val="0"/>
              </a:spcBef>
              <a:defRPr i="1" sz="500">
                <a:solidFill>
                  <a:srgbClr val="000000"/>
                </a:solidFill>
                <a:latin typeface="Arial"/>
                <a:ea typeface="Arial"/>
                <a:cs typeface="Arial"/>
                <a:sym typeface="Arial"/>
              </a:defRPr>
            </a:pPr>
            <a:r>
              <a:t>Std. Dev.:  1.48  </a:t>
            </a:r>
            <a14:m>
              <m:oMath>
                <m:r>
                  <a:rPr xmlns:a="http://schemas.openxmlformats.org/drawingml/2006/main" sz="600" i="1">
                    <a:solidFill>
                      <a:srgbClr val="000000"/>
                    </a:solidFill>
                    <a:latin typeface="Cambria Math" panose="02040503050406030204" pitchFamily="18" charset="0"/>
                  </a:rPr>
                  <m:t>±</m:t>
                </m:r>
              </m:oMath>
            </a14:m>
            <a:r>
              <a:t>  0.02 mm</a:t>
            </a:r>
          </a:p>
        </p:txBody>
      </p:sp>
      <p:sp>
        <p:nvSpPr>
          <p:cNvPr id="464" name="FWHM (x=0,y=0)= 5.18 mm"/>
          <p:cNvSpPr txBox="1"/>
          <p:nvPr/>
        </p:nvSpPr>
        <p:spPr>
          <a:xfrm>
            <a:off x="8457144" y="8668470"/>
            <a:ext cx="3325255" cy="370841"/>
          </a:xfrm>
          <a:prstGeom prst="rect">
            <a:avLst/>
          </a:prstGeom>
          <a:solidFill>
            <a:srgbClr val="008F00"/>
          </a:solidFill>
          <a:ln w="12700">
            <a:solidFill>
              <a:srgbClr val="000000"/>
            </a:solidFill>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2000">
                <a:solidFill>
                  <a:srgbClr val="000000"/>
                </a:solidFill>
                <a:latin typeface="Produkt Medium"/>
                <a:ea typeface="Produkt Medium"/>
                <a:cs typeface="Produkt Medium"/>
                <a:sym typeface="Produkt Medium"/>
              </a:defRPr>
            </a:lvl1pPr>
          </a:lstStyle>
          <a:p>
            <a:pPr/>
            <a:r>
              <a:t>FWHM (x=0,y=0)= 5.18 mm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Número de diapositiva"/>
          <p:cNvSpPr txBox="1"/>
          <p:nvPr>
            <p:ph type="sldNum" sz="quarter" idx="2"/>
          </p:nvPr>
        </p:nvSpPr>
        <p:spPr>
          <a:xfrm>
            <a:off x="12598587" y="9364864"/>
            <a:ext cx="258217"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7" name="Results"/>
          <p:cNvSpPr txBox="1"/>
          <p:nvPr>
            <p:ph type="ctrTitle"/>
          </p:nvPr>
        </p:nvSpPr>
        <p:spPr>
          <a:xfrm>
            <a:off x="265390" y="2728"/>
            <a:ext cx="6192163" cy="694926"/>
          </a:xfrm>
          <a:prstGeom prst="rect">
            <a:avLst/>
          </a:prstGeom>
        </p:spPr>
        <p:txBody>
          <a:bodyPr/>
          <a:lstStyle/>
          <a:p>
            <a:pPr/>
            <a:r>
              <a:t>Results </a:t>
            </a:r>
          </a:p>
        </p:txBody>
      </p:sp>
      <p:pic>
        <p:nvPicPr>
          <p:cNvPr id="468" name="video pegado.png" descr="video pegado.png"/>
          <p:cNvPicPr>
            <a:picLocks noChangeAspect="1"/>
          </p:cNvPicPr>
          <p:nvPr/>
        </p:nvPicPr>
        <p:blipFill>
          <a:blip r:embed="rId2">
            <a:extLst/>
          </a:blip>
          <a:stretch>
            <a:fillRect/>
          </a:stretch>
        </p:blipFill>
        <p:spPr>
          <a:xfrm>
            <a:off x="445999" y="3812192"/>
            <a:ext cx="3541630" cy="5158461"/>
          </a:xfrm>
          <a:prstGeom prst="rect">
            <a:avLst/>
          </a:prstGeom>
          <a:ln w="3175">
            <a:miter lim="400000"/>
          </a:ln>
        </p:spPr>
      </p:pic>
      <p:pic>
        <p:nvPicPr>
          <p:cNvPr id="469" name="video pegado.png" descr="video pegado.png"/>
          <p:cNvPicPr>
            <a:picLocks noChangeAspect="1"/>
          </p:cNvPicPr>
          <p:nvPr/>
        </p:nvPicPr>
        <p:blipFill>
          <a:blip r:embed="rId3">
            <a:extLst/>
          </a:blip>
          <a:srcRect l="5132" t="0" r="7248" b="0"/>
          <a:stretch>
            <a:fillRect/>
          </a:stretch>
        </p:blipFill>
        <p:spPr>
          <a:xfrm>
            <a:off x="8517598" y="867155"/>
            <a:ext cx="4232932" cy="4243204"/>
          </a:xfrm>
          <a:prstGeom prst="rect">
            <a:avLst/>
          </a:prstGeom>
          <a:ln w="3175">
            <a:miter lim="400000"/>
          </a:ln>
        </p:spPr>
      </p:pic>
      <p:pic>
        <p:nvPicPr>
          <p:cNvPr id="470" name="video pegado.png" descr="video pegado.png"/>
          <p:cNvPicPr>
            <a:picLocks noChangeAspect="1"/>
          </p:cNvPicPr>
          <p:nvPr/>
        </p:nvPicPr>
        <p:blipFill>
          <a:blip r:embed="rId4">
            <a:extLst/>
          </a:blip>
          <a:srcRect l="0" t="0" r="0" b="2618"/>
          <a:stretch>
            <a:fillRect/>
          </a:stretch>
        </p:blipFill>
        <p:spPr>
          <a:xfrm>
            <a:off x="4441909" y="5135872"/>
            <a:ext cx="8518932" cy="4147952"/>
          </a:xfrm>
          <a:prstGeom prst="rect">
            <a:avLst/>
          </a:prstGeom>
          <a:ln w="3175">
            <a:miter lim="400000"/>
          </a:ln>
        </p:spPr>
      </p:pic>
      <p:sp>
        <p:nvSpPr>
          <p:cNvPr id="471" name="Results…"/>
          <p:cNvSpPr txBox="1"/>
          <p:nvPr/>
        </p:nvSpPr>
        <p:spPr>
          <a:xfrm>
            <a:off x="348897" y="1328544"/>
            <a:ext cx="8258234" cy="2149095"/>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12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Results </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FWHM obtained in these measurements is generally below 6  mm (&lt; pixel size ). Indeed, several points have FWHM values below 5 mm.</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Beyond 15 mm, the compression effect becomes more significant, and almost no positions are reconstructed in this area. Need to apply an analytical or Machine-Learning based correction</a:t>
            </a:r>
          </a:p>
        </p:txBody>
      </p:sp>
      <p:sp>
        <p:nvSpPr>
          <p:cNvPr id="472" name="Rectángulo"/>
          <p:cNvSpPr/>
          <p:nvPr/>
        </p:nvSpPr>
        <p:spPr>
          <a:xfrm>
            <a:off x="494123" y="7301723"/>
            <a:ext cx="3445383" cy="148559"/>
          </a:xfrm>
          <a:prstGeom prst="rect">
            <a:avLst/>
          </a:prstGeom>
          <a:ln w="25400">
            <a:solidFill>
              <a:srgbClr val="FF1900"/>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First test of the position-sensitive’s response to neutrons"/>
          <p:cNvSpPr txBox="1"/>
          <p:nvPr/>
        </p:nvSpPr>
        <p:spPr>
          <a:xfrm>
            <a:off x="1201737" y="4615815"/>
            <a:ext cx="10601326" cy="52197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spcBef>
                <a:spcPts val="2000"/>
              </a:spcBef>
              <a:buClr>
                <a:schemeClr val="accent1">
                  <a:satOff val="-9155"/>
                  <a:lumOff val="-32673"/>
                </a:schemeClr>
              </a:buClr>
              <a:defRPr sz="3000">
                <a:solidFill>
                  <a:srgbClr val="000000"/>
                </a:solidFill>
                <a:latin typeface="Produkt Medium"/>
                <a:ea typeface="Produkt Medium"/>
                <a:cs typeface="Produkt Medium"/>
                <a:sym typeface="Produkt Medium"/>
              </a:defRPr>
            </a:lvl1pPr>
          </a:lstStyle>
          <a:p>
            <a:pPr/>
            <a:r>
              <a:t> First test of the position-sensitive’s response to neutrons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Número de diapositiva"/>
          <p:cNvSpPr txBox="1"/>
          <p:nvPr>
            <p:ph type="sldNum" sz="quarter" idx="2"/>
          </p:nvPr>
        </p:nvSpPr>
        <p:spPr>
          <a:xfrm>
            <a:off x="12593837" y="9364864"/>
            <a:ext cx="262967"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7" name="Experimental setup &amp; Measurements"/>
          <p:cNvSpPr txBox="1"/>
          <p:nvPr>
            <p:ph type="ctrTitle"/>
          </p:nvPr>
        </p:nvSpPr>
        <p:spPr>
          <a:xfrm>
            <a:off x="265390" y="2728"/>
            <a:ext cx="9811834" cy="694926"/>
          </a:xfrm>
          <a:prstGeom prst="rect">
            <a:avLst/>
          </a:prstGeom>
        </p:spPr>
        <p:txBody>
          <a:bodyPr/>
          <a:lstStyle/>
          <a:p>
            <a:pPr/>
            <a:r>
              <a:t>Experimental setup &amp; Measurements</a:t>
            </a:r>
          </a:p>
        </p:txBody>
      </p:sp>
      <p:pic>
        <p:nvPicPr>
          <p:cNvPr id="478" name="video pegado.png" descr="video pegado.png"/>
          <p:cNvPicPr>
            <a:picLocks noChangeAspect="1"/>
          </p:cNvPicPr>
          <p:nvPr/>
        </p:nvPicPr>
        <p:blipFill>
          <a:blip r:embed="rId2">
            <a:extLst/>
          </a:blip>
          <a:stretch>
            <a:fillRect/>
          </a:stretch>
        </p:blipFill>
        <p:spPr>
          <a:xfrm>
            <a:off x="6524778" y="1204426"/>
            <a:ext cx="6448646" cy="3471572"/>
          </a:xfrm>
          <a:prstGeom prst="rect">
            <a:avLst/>
          </a:prstGeom>
          <a:ln w="3175">
            <a:miter lim="400000"/>
          </a:ln>
        </p:spPr>
      </p:pic>
      <p:sp>
        <p:nvSpPr>
          <p:cNvPr id="479" name="Experimental setup:…"/>
          <p:cNvSpPr txBox="1"/>
          <p:nvPr/>
        </p:nvSpPr>
        <p:spPr>
          <a:xfrm>
            <a:off x="154576" y="962620"/>
            <a:ext cx="6104219" cy="4437372"/>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lgn="just">
              <a:spcBef>
                <a:spcPts val="100"/>
              </a:spcBef>
              <a:buClr>
                <a:schemeClr val="accent1">
                  <a:satOff val="-9155"/>
                  <a:lumOff val="-32673"/>
                </a:schemeClr>
              </a:buClr>
              <a:buSzPct val="100000"/>
              <a:buChar char="‣"/>
              <a:defRPr sz="1400">
                <a:solidFill>
                  <a:srgbClr val="000000"/>
                </a:solidFill>
                <a:latin typeface="Produkt Medium"/>
                <a:ea typeface="Produkt Medium"/>
                <a:cs typeface="Produkt Medium"/>
                <a:sym typeface="Produkt Medium"/>
              </a:defRPr>
            </a:pPr>
            <a:r>
              <a:t>Experimental setup:</a:t>
            </a:r>
          </a:p>
          <a:p>
            <a:pPr lvl="1" marL="711200" indent="-254000" algn="just">
              <a:spcBef>
                <a:spcPts val="100"/>
              </a:spcBef>
              <a:buClr>
                <a:schemeClr val="accent1">
                  <a:satOff val="-9155"/>
                  <a:lumOff val="-32673"/>
                </a:schemeClr>
              </a:buClr>
              <a:buSzPct val="100000"/>
              <a:buChar char="‣"/>
              <a:defRPr sz="1400">
                <a:solidFill>
                  <a:srgbClr val="000000"/>
                </a:solidFill>
                <a:latin typeface="+mn-lt"/>
                <a:ea typeface="+mn-ea"/>
                <a:cs typeface="+mn-cs"/>
                <a:sym typeface="Produkt Extralight"/>
              </a:defRPr>
            </a:pPr>
            <a14:m>
              <m:oMath>
                <m:sSup>
                  <m:e/>
                  <m:sup>
                    <m:r>
                      <a:rPr xmlns:a="http://schemas.openxmlformats.org/drawingml/2006/main" sz="1700" i="1">
                        <a:solidFill>
                          <a:srgbClr val="000000"/>
                        </a:solidFill>
                        <a:latin typeface="Cambria Math" panose="02040503050406030204" pitchFamily="18" charset="0"/>
                      </a:rPr>
                      <m:t>252</m:t>
                    </m:r>
                  </m:sup>
                </m:sSup>
              </m:oMath>
            </a14:m>
            <a:r>
              <a:rPr>
                <a:latin typeface="Produkt Medium"/>
                <a:ea typeface="Produkt Medium"/>
                <a:cs typeface="Produkt Medium"/>
                <a:sym typeface="Produkt Medium"/>
              </a:rPr>
              <a:t>Cf source</a:t>
            </a:r>
            <a:r>
              <a:t>: Neutron and </a:t>
            </a:r>
            <a14:m>
              <m:oMath>
                <m:r>
                  <a:rPr xmlns:a="http://schemas.openxmlformats.org/drawingml/2006/main" sz="1700" i="1">
                    <a:solidFill>
                      <a:srgbClr val="000000"/>
                    </a:solidFill>
                    <a:latin typeface="Cambria Math" panose="02040503050406030204" pitchFamily="18" charset="0"/>
                  </a:rPr>
                  <m:t>γ</m:t>
                </m:r>
              </m:oMath>
            </a14:m>
            <a:r>
              <a:t>-ray source through alpha decay and spontaneous fission</a:t>
            </a:r>
          </a:p>
          <a:p>
            <a:pPr algn="just">
              <a:spcBef>
                <a:spcPts val="100"/>
              </a:spcBef>
              <a:defRPr sz="1400">
                <a:solidFill>
                  <a:srgbClr val="000000"/>
                </a:solidFill>
                <a:latin typeface="+mn-lt"/>
                <a:ea typeface="+mn-ea"/>
                <a:cs typeface="+mn-cs"/>
                <a:sym typeface="Produkt Extralight"/>
              </a:defRPr>
            </a:pPr>
          </a:p>
          <a:p>
            <a:pPr lvl="1" marL="711200" indent="-254000" algn="just">
              <a:spcBef>
                <a:spcPts val="100"/>
              </a:spcBef>
              <a:buClr>
                <a:schemeClr val="accent1">
                  <a:satOff val="-9155"/>
                  <a:lumOff val="-32673"/>
                </a:schemeClr>
              </a:buClr>
              <a:buSzPct val="100000"/>
              <a:buChar char="‣"/>
              <a:defRPr sz="1400">
                <a:solidFill>
                  <a:srgbClr val="000000"/>
                </a:solidFill>
                <a:latin typeface="+mn-lt"/>
                <a:ea typeface="+mn-ea"/>
                <a:cs typeface="+mn-cs"/>
                <a:sym typeface="Produkt Extralight"/>
              </a:defRPr>
            </a:pPr>
            <a:r>
              <a:rPr>
                <a:latin typeface="Produkt Medium"/>
                <a:ea typeface="Produkt Medium"/>
                <a:cs typeface="Produkt Medium"/>
                <a:sym typeface="Produkt Medium"/>
              </a:rPr>
              <a:t>Polyethylene (PE)</a:t>
            </a:r>
            <a:r>
              <a:t>: Collimator with a slit for thermal neutrons to reach the CLYC detector.</a:t>
            </a:r>
          </a:p>
          <a:p>
            <a:pPr marL="254000" indent="-254000" algn="just">
              <a:spcBef>
                <a:spcPts val="100"/>
              </a:spcBef>
              <a:buClr>
                <a:schemeClr val="accent1">
                  <a:satOff val="-9155"/>
                  <a:lumOff val="-32673"/>
                </a:schemeClr>
              </a:buClr>
              <a:buSzPct val="100000"/>
              <a:buChar char="‣"/>
              <a:defRPr sz="1400">
                <a:solidFill>
                  <a:srgbClr val="000000"/>
                </a:solidFill>
                <a:latin typeface="+mn-lt"/>
                <a:ea typeface="+mn-ea"/>
                <a:cs typeface="+mn-cs"/>
                <a:sym typeface="Produkt Extralight"/>
              </a:defRPr>
            </a:pPr>
          </a:p>
          <a:p>
            <a:pPr lvl="1" marL="711200" indent="-254000" algn="just">
              <a:spcBef>
                <a:spcPts val="100"/>
              </a:spcBef>
              <a:buClr>
                <a:schemeClr val="accent1">
                  <a:satOff val="-9155"/>
                  <a:lumOff val="-32673"/>
                </a:schemeClr>
              </a:buClr>
              <a:buSzPct val="100000"/>
              <a:buChar char="‣"/>
              <a:defRPr sz="1400">
                <a:solidFill>
                  <a:srgbClr val="000000"/>
                </a:solidFill>
                <a:latin typeface="+mn-lt"/>
                <a:ea typeface="+mn-ea"/>
                <a:cs typeface="+mn-cs"/>
                <a:sym typeface="Produkt Extralight"/>
              </a:defRPr>
            </a:pPr>
            <a:r>
              <a:rPr>
                <a:latin typeface="Produkt Medium"/>
                <a:ea typeface="Produkt Medium"/>
                <a:cs typeface="Produkt Medium"/>
                <a:sym typeface="Produkt Medium"/>
              </a:rPr>
              <a:t>PE enriched with 95% of </a:t>
            </a:r>
            <a14:m>
              <m:oMath>
                <m:sSup>
                  <m:e/>
                  <m:sup>
                    <m:r>
                      <a:rPr xmlns:a="http://schemas.openxmlformats.org/drawingml/2006/main" sz="1700" i="1">
                        <a:solidFill>
                          <a:srgbClr val="000000"/>
                        </a:solidFill>
                        <a:latin typeface="Cambria Math" panose="02040503050406030204" pitchFamily="18" charset="0"/>
                      </a:rPr>
                      <m:t>6</m:t>
                    </m:r>
                  </m:sup>
                </m:sSup>
                <m:r>
                  <a:rPr xmlns:a="http://schemas.openxmlformats.org/drawingml/2006/main" sz="1700" i="1">
                    <a:solidFill>
                      <a:srgbClr val="000000"/>
                    </a:solidFill>
                    <a:latin typeface="Cambria Math" panose="02040503050406030204" pitchFamily="18" charset="0"/>
                  </a:rPr>
                  <m:t>L</m:t>
                </m:r>
                <m:r>
                  <a:rPr xmlns:a="http://schemas.openxmlformats.org/drawingml/2006/main" sz="1700" i="1">
                    <a:solidFill>
                      <a:srgbClr val="000000"/>
                    </a:solidFill>
                    <a:latin typeface="Cambria Math" panose="02040503050406030204" pitchFamily="18" charset="0"/>
                  </a:rPr>
                  <m:t>i</m:t>
                </m:r>
              </m:oMath>
            </a14:m>
            <a:r>
              <a:rPr>
                <a:latin typeface="Produkt Medium"/>
                <a:ea typeface="Produkt Medium"/>
                <a:cs typeface="Produkt Medium"/>
                <a:sym typeface="Produkt Medium"/>
              </a:rPr>
              <a:t> slab</a:t>
            </a:r>
            <a:r>
              <a:t>: Collimator with a slit for thermal neutrons to reach the CLYC detector.</a:t>
            </a:r>
          </a:p>
          <a:p>
            <a:pPr algn="just">
              <a:spcBef>
                <a:spcPts val="100"/>
              </a:spcBef>
              <a:defRPr sz="1400">
                <a:solidFill>
                  <a:srgbClr val="000000"/>
                </a:solidFill>
                <a:latin typeface="+mn-lt"/>
                <a:ea typeface="+mn-ea"/>
                <a:cs typeface="+mn-cs"/>
                <a:sym typeface="Produkt Extralight"/>
              </a:defRPr>
            </a:pPr>
          </a:p>
          <a:p>
            <a:pPr lvl="1" marL="711200" indent="-254000" algn="just">
              <a:spcBef>
                <a:spcPts val="100"/>
              </a:spcBef>
              <a:buClr>
                <a:schemeClr val="accent1">
                  <a:satOff val="-9155"/>
                  <a:lumOff val="-32673"/>
                </a:schemeClr>
              </a:buClr>
              <a:buSzPct val="100000"/>
              <a:buChar char="‣"/>
              <a:defRPr sz="1400">
                <a:solidFill>
                  <a:srgbClr val="000000"/>
                </a:solidFill>
                <a:latin typeface="+mn-lt"/>
                <a:ea typeface="+mn-ea"/>
                <a:cs typeface="+mn-cs"/>
                <a:sym typeface="Produkt Extralight"/>
              </a:defRPr>
            </a:pPr>
            <a:r>
              <a:rPr>
                <a:latin typeface="Produkt Medium"/>
                <a:ea typeface="Produkt Medium"/>
                <a:cs typeface="Produkt Medium"/>
                <a:sym typeface="Produkt Medium"/>
              </a:rPr>
              <a:t>CLYC crystal, AiT readout electronics and Caen DACQ Motherboard</a:t>
            </a:r>
            <a:r>
              <a:t>:  The same CLYC and  electronics readout utilized in the spatial resolution </a:t>
            </a:r>
            <a14:m>
              <m:oMath>
                <m:r>
                  <a:rPr xmlns:a="http://schemas.openxmlformats.org/drawingml/2006/main" sz="1700" i="1">
                    <a:solidFill>
                      <a:srgbClr val="000000"/>
                    </a:solidFill>
                    <a:latin typeface="Cambria Math" panose="02040503050406030204" pitchFamily="18" charset="0"/>
                  </a:rPr>
                  <m:t>γ</m:t>
                </m:r>
              </m:oMath>
            </a14:m>
            <a:r>
              <a:t>  setup.</a:t>
            </a:r>
          </a:p>
          <a:p>
            <a:pPr algn="just">
              <a:spcBef>
                <a:spcPts val="100"/>
              </a:spcBef>
              <a:defRPr sz="1400">
                <a:solidFill>
                  <a:srgbClr val="000000"/>
                </a:solidFill>
                <a:latin typeface="+mn-lt"/>
                <a:ea typeface="+mn-ea"/>
                <a:cs typeface="+mn-cs"/>
                <a:sym typeface="Produkt Extralight"/>
              </a:defRPr>
            </a:pPr>
          </a:p>
          <a:p>
            <a:pPr lvl="1" marL="711200" indent="-254000" algn="just">
              <a:spcBef>
                <a:spcPts val="100"/>
              </a:spcBef>
              <a:buClr>
                <a:schemeClr val="accent1">
                  <a:satOff val="-9155"/>
                  <a:lumOff val="-32673"/>
                </a:schemeClr>
              </a:buClr>
              <a:buSzPct val="100000"/>
              <a:buChar char="‣"/>
              <a:defRPr sz="1400">
                <a:solidFill>
                  <a:srgbClr val="000000"/>
                </a:solidFill>
                <a:latin typeface="+mn-lt"/>
                <a:ea typeface="+mn-ea"/>
                <a:cs typeface="+mn-cs"/>
                <a:sym typeface="Produkt Extralight"/>
              </a:defRPr>
            </a:pPr>
            <a:r>
              <a:rPr>
                <a:latin typeface="Produkt Medium"/>
                <a:ea typeface="Produkt Medium"/>
                <a:cs typeface="Produkt Medium"/>
                <a:sym typeface="Produkt Medium"/>
              </a:rPr>
              <a:t>Duplication of Signal</a:t>
            </a:r>
            <a:r>
              <a:t>:  Sum channel provided by AiT readout, duplicated for energy resolution and neutron-gamma discrimination.</a:t>
            </a:r>
          </a:p>
        </p:txBody>
      </p:sp>
      <p:pic>
        <p:nvPicPr>
          <p:cNvPr id="480" name="video pegado.png" descr="video pegado.png"/>
          <p:cNvPicPr>
            <a:picLocks noChangeAspect="1"/>
          </p:cNvPicPr>
          <p:nvPr/>
        </p:nvPicPr>
        <p:blipFill>
          <a:blip r:embed="rId3">
            <a:extLst/>
          </a:blip>
          <a:srcRect l="11074" t="54171" r="0" b="3791"/>
          <a:stretch>
            <a:fillRect/>
          </a:stretch>
        </p:blipFill>
        <p:spPr>
          <a:xfrm>
            <a:off x="202937" y="5324748"/>
            <a:ext cx="7284841" cy="3174965"/>
          </a:xfrm>
          <a:prstGeom prst="rect">
            <a:avLst/>
          </a:prstGeom>
          <a:ln w="3175">
            <a:miter lim="400000"/>
          </a:ln>
        </p:spPr>
      </p:pic>
      <p:pic>
        <p:nvPicPr>
          <p:cNvPr id="481" name="video pegado.png" descr="video pegado.png"/>
          <p:cNvPicPr>
            <a:picLocks noChangeAspect="1"/>
          </p:cNvPicPr>
          <p:nvPr/>
        </p:nvPicPr>
        <p:blipFill>
          <a:blip r:embed="rId3">
            <a:extLst/>
          </a:blip>
          <a:srcRect l="5505" t="0" r="19198" b="45133"/>
          <a:stretch>
            <a:fillRect/>
          </a:stretch>
        </p:blipFill>
        <p:spPr>
          <a:xfrm>
            <a:off x="7487665" y="5121907"/>
            <a:ext cx="5473431" cy="3677113"/>
          </a:xfrm>
          <a:prstGeom prst="rect">
            <a:avLst/>
          </a:prstGeom>
          <a:ln w="3175">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Número de diapositiva"/>
          <p:cNvSpPr txBox="1"/>
          <p:nvPr>
            <p:ph type="sldNum" sz="quarter" idx="2"/>
          </p:nvPr>
        </p:nvSpPr>
        <p:spPr>
          <a:xfrm>
            <a:off x="12614131" y="9364864"/>
            <a:ext cx="242673"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4" name="Neutron-gamma discrimination with a CLYC"/>
          <p:cNvSpPr txBox="1"/>
          <p:nvPr>
            <p:ph type="ctrTitle"/>
          </p:nvPr>
        </p:nvSpPr>
        <p:spPr>
          <a:xfrm>
            <a:off x="265390" y="2728"/>
            <a:ext cx="10614711" cy="694926"/>
          </a:xfrm>
          <a:prstGeom prst="rect">
            <a:avLst/>
          </a:prstGeom>
        </p:spPr>
        <p:txBody>
          <a:bodyPr/>
          <a:lstStyle/>
          <a:p>
            <a:pPr/>
            <a:r>
              <a:t>Neutron-gamma discrimination with a CLYC</a:t>
            </a:r>
          </a:p>
        </p:txBody>
      </p:sp>
      <p:pic>
        <p:nvPicPr>
          <p:cNvPr id="485" name="video pegado.png" descr="video pegado.png"/>
          <p:cNvPicPr>
            <a:picLocks noChangeAspect="1"/>
          </p:cNvPicPr>
          <p:nvPr/>
        </p:nvPicPr>
        <p:blipFill>
          <a:blip r:embed="rId2">
            <a:extLst/>
          </a:blip>
          <a:stretch>
            <a:fillRect/>
          </a:stretch>
        </p:blipFill>
        <p:spPr>
          <a:xfrm>
            <a:off x="5019425" y="3260978"/>
            <a:ext cx="8048192" cy="1770857"/>
          </a:xfrm>
          <a:prstGeom prst="rect">
            <a:avLst/>
          </a:prstGeom>
          <a:ln w="3175">
            <a:miter lim="400000"/>
          </a:ln>
        </p:spPr>
      </p:pic>
      <p:pic>
        <p:nvPicPr>
          <p:cNvPr id="486" name="video pegado.png" descr="video pegado.png"/>
          <p:cNvPicPr>
            <a:picLocks noChangeAspect="1"/>
          </p:cNvPicPr>
          <p:nvPr/>
        </p:nvPicPr>
        <p:blipFill>
          <a:blip r:embed="rId3">
            <a:extLst/>
          </a:blip>
          <a:srcRect l="436" t="0" r="436" b="2620"/>
          <a:stretch>
            <a:fillRect/>
          </a:stretch>
        </p:blipFill>
        <p:spPr>
          <a:xfrm>
            <a:off x="4976364" y="801458"/>
            <a:ext cx="7951633" cy="2229192"/>
          </a:xfrm>
          <a:prstGeom prst="rect">
            <a:avLst/>
          </a:prstGeom>
          <a:ln w="3175">
            <a:miter lim="400000"/>
          </a:ln>
        </p:spPr>
      </p:pic>
      <p:pic>
        <p:nvPicPr>
          <p:cNvPr id="487" name="video pegado.png" descr="video pegado.png"/>
          <p:cNvPicPr>
            <a:picLocks noChangeAspect="1"/>
          </p:cNvPicPr>
          <p:nvPr/>
        </p:nvPicPr>
        <p:blipFill>
          <a:blip r:embed="rId4">
            <a:extLst/>
          </a:blip>
          <a:srcRect l="1881" t="0" r="1881" b="0"/>
          <a:stretch>
            <a:fillRect/>
          </a:stretch>
        </p:blipFill>
        <p:spPr>
          <a:xfrm>
            <a:off x="6870251" y="5075260"/>
            <a:ext cx="4346568" cy="4191465"/>
          </a:xfrm>
          <a:prstGeom prst="rect">
            <a:avLst/>
          </a:prstGeom>
          <a:ln w="3175">
            <a:miter lim="400000"/>
          </a:ln>
        </p:spPr>
      </p:pic>
      <p:pic>
        <p:nvPicPr>
          <p:cNvPr id="488" name="video pegado.png" descr="video pegado.png"/>
          <p:cNvPicPr>
            <a:picLocks noChangeAspect="1"/>
          </p:cNvPicPr>
          <p:nvPr/>
        </p:nvPicPr>
        <p:blipFill>
          <a:blip r:embed="rId5">
            <a:extLst/>
          </a:blip>
          <a:srcRect l="1806" t="16921" r="10583" b="20486"/>
          <a:stretch>
            <a:fillRect/>
          </a:stretch>
        </p:blipFill>
        <p:spPr>
          <a:xfrm>
            <a:off x="172532" y="910941"/>
            <a:ext cx="3782819" cy="1770968"/>
          </a:xfrm>
          <a:prstGeom prst="rect">
            <a:avLst/>
          </a:prstGeom>
          <a:ln w="12700">
            <a:solidFill>
              <a:srgbClr val="000000"/>
            </a:solidFill>
            <a:miter lim="400000"/>
          </a:ln>
        </p:spPr>
      </p:pic>
      <p:pic>
        <p:nvPicPr>
          <p:cNvPr id="489" name="video pegado.png" descr="video pegado.png"/>
          <p:cNvPicPr>
            <a:picLocks noChangeAspect="1"/>
          </p:cNvPicPr>
          <p:nvPr/>
        </p:nvPicPr>
        <p:blipFill>
          <a:blip r:embed="rId6">
            <a:extLst/>
          </a:blip>
          <a:stretch>
            <a:fillRect/>
          </a:stretch>
        </p:blipFill>
        <p:spPr>
          <a:xfrm>
            <a:off x="94546" y="2754820"/>
            <a:ext cx="3860801" cy="2133601"/>
          </a:xfrm>
          <a:prstGeom prst="rect">
            <a:avLst/>
          </a:prstGeom>
          <a:ln w="3175">
            <a:miter lim="400000"/>
          </a:ln>
        </p:spPr>
      </p:pic>
      <p:sp>
        <p:nvSpPr>
          <p:cNvPr id="490" name="Rectángulo"/>
          <p:cNvSpPr/>
          <p:nvPr/>
        </p:nvSpPr>
        <p:spPr>
          <a:xfrm>
            <a:off x="113212" y="3044383"/>
            <a:ext cx="3823468" cy="264303"/>
          </a:xfrm>
          <a:prstGeom prst="rect">
            <a:avLst/>
          </a:prstGeom>
          <a:ln w="38100">
            <a:solidFill>
              <a:srgbClr val="0CE1F2"/>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491" name="Rectángulo"/>
          <p:cNvSpPr/>
          <p:nvPr/>
        </p:nvSpPr>
        <p:spPr>
          <a:xfrm>
            <a:off x="118496" y="4564929"/>
            <a:ext cx="3812901" cy="246742"/>
          </a:xfrm>
          <a:prstGeom prst="rect">
            <a:avLst/>
          </a:prstGeom>
          <a:ln w="38100">
            <a:solidFill>
              <a:srgbClr val="0CE1F2"/>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492" name="Línea"/>
          <p:cNvSpPr/>
          <p:nvPr/>
        </p:nvSpPr>
        <p:spPr>
          <a:xfrm>
            <a:off x="3910628" y="3157374"/>
            <a:ext cx="939511" cy="669845"/>
          </a:xfrm>
          <a:prstGeom prst="line">
            <a:avLst/>
          </a:prstGeom>
          <a:ln w="63500">
            <a:solidFill>
              <a:srgbClr val="00E71C"/>
            </a:solidFill>
            <a:miter lim="400000"/>
            <a:tailEnd type="triangle"/>
          </a:ln>
        </p:spPr>
        <p:txBody>
          <a:bodyPr lIns="15240" tIns="15240" rIns="15240" bIns="15240" anchor="ctr"/>
          <a:lstStyle/>
          <a:p>
            <a:pPr/>
          </a:p>
        </p:txBody>
      </p:sp>
      <p:sp>
        <p:nvSpPr>
          <p:cNvPr id="493" name="Línea"/>
          <p:cNvSpPr/>
          <p:nvPr/>
        </p:nvSpPr>
        <p:spPr>
          <a:xfrm flipV="1">
            <a:off x="3992167" y="4100603"/>
            <a:ext cx="857972" cy="616969"/>
          </a:xfrm>
          <a:prstGeom prst="line">
            <a:avLst/>
          </a:prstGeom>
          <a:ln w="63500">
            <a:solidFill>
              <a:srgbClr val="00E71C"/>
            </a:solidFill>
            <a:miter lim="400000"/>
            <a:tailEnd type="triangle"/>
          </a:ln>
        </p:spPr>
        <p:txBody>
          <a:bodyPr lIns="15240" tIns="15240" rIns="15240" bIns="15240" anchor="ctr"/>
          <a:lstStyle/>
          <a:p>
            <a:pPr/>
          </a:p>
        </p:txBody>
      </p:sp>
      <p:sp>
        <p:nvSpPr>
          <p:cNvPr id="494" name="Línea"/>
          <p:cNvSpPr/>
          <p:nvPr/>
        </p:nvSpPr>
        <p:spPr>
          <a:xfrm flipV="1">
            <a:off x="3920892" y="2012723"/>
            <a:ext cx="642456" cy="1180612"/>
          </a:xfrm>
          <a:prstGeom prst="line">
            <a:avLst/>
          </a:prstGeom>
          <a:ln w="63500">
            <a:solidFill>
              <a:srgbClr val="E70E00"/>
            </a:solidFill>
            <a:miter lim="400000"/>
            <a:tailEnd type="triangle"/>
          </a:ln>
        </p:spPr>
        <p:txBody>
          <a:bodyPr lIns="15240" tIns="15240" rIns="15240" bIns="15240" anchor="ctr"/>
          <a:lstStyle/>
          <a:p>
            <a:pPr/>
          </a:p>
        </p:txBody>
      </p:sp>
      <p:pic>
        <p:nvPicPr>
          <p:cNvPr id="495" name="video pegado.png" descr="video pegado.png"/>
          <p:cNvPicPr>
            <a:picLocks noChangeAspect="1"/>
          </p:cNvPicPr>
          <p:nvPr/>
        </p:nvPicPr>
        <p:blipFill>
          <a:blip r:embed="rId7">
            <a:extLst/>
          </a:blip>
          <a:stretch>
            <a:fillRect/>
          </a:stretch>
        </p:blipFill>
        <p:spPr>
          <a:xfrm>
            <a:off x="125699" y="5469668"/>
            <a:ext cx="5070898" cy="3402580"/>
          </a:xfrm>
          <a:prstGeom prst="rect">
            <a:avLst/>
          </a:prstGeom>
          <a:ln w="3175">
            <a:miter lim="400000"/>
          </a:ln>
        </p:spPr>
      </p:pic>
      <p:sp>
        <p:nvSpPr>
          <p:cNvPr id="508" name="Línea de conexión"/>
          <p:cNvSpPr/>
          <p:nvPr/>
        </p:nvSpPr>
        <p:spPr>
          <a:xfrm>
            <a:off x="2517460" y="8414691"/>
            <a:ext cx="4239829" cy="618484"/>
          </a:xfrm>
          <a:custGeom>
            <a:avLst/>
            <a:gdLst/>
            <a:ahLst/>
            <a:cxnLst>
              <a:cxn ang="0">
                <a:pos x="wd2" y="hd2"/>
              </a:cxn>
              <a:cxn ang="5400000">
                <a:pos x="wd2" y="hd2"/>
              </a:cxn>
              <a:cxn ang="10800000">
                <a:pos x="wd2" y="hd2"/>
              </a:cxn>
              <a:cxn ang="16200000">
                <a:pos x="wd2" y="hd2"/>
              </a:cxn>
            </a:cxnLst>
            <a:rect l="0" t="0" r="r" b="b"/>
            <a:pathLst>
              <a:path w="21600" h="16234" fill="norm" stroke="1" extrusionOk="0">
                <a:moveTo>
                  <a:pt x="21600" y="0"/>
                </a:moveTo>
                <a:cubicBezTo>
                  <a:pt x="11730" y="20649"/>
                  <a:pt x="4530" y="21600"/>
                  <a:pt x="0" y="2854"/>
                </a:cubicBezTo>
              </a:path>
            </a:pathLst>
          </a:custGeom>
          <a:ln w="25400">
            <a:solidFill>
              <a:srgbClr val="FF1C00"/>
            </a:solidFill>
            <a:miter lim="400000"/>
            <a:headEnd type="triangle"/>
          </a:ln>
        </p:spPr>
        <p:txBody>
          <a:bodyPr/>
          <a:lstStyle/>
          <a:p>
            <a:pPr/>
          </a:p>
        </p:txBody>
      </p:sp>
      <p:sp>
        <p:nvSpPr>
          <p:cNvPr id="497" name="Rectángulo"/>
          <p:cNvSpPr/>
          <p:nvPr/>
        </p:nvSpPr>
        <p:spPr>
          <a:xfrm>
            <a:off x="6769989" y="5156328"/>
            <a:ext cx="4800208" cy="4099403"/>
          </a:xfrm>
          <a:prstGeom prst="rect">
            <a:avLst/>
          </a:prstGeom>
          <a:ln w="25400">
            <a:solidFill>
              <a:srgbClr val="FF1200"/>
            </a:solidFill>
            <a:prstDash val="sysDot"/>
            <a:miter lim="400000"/>
          </a:ln>
        </p:spPr>
        <p:txBody>
          <a:bodyPr lIns="15240" tIns="15240" rIns="15240" bIns="15240" anchor="ctr"/>
          <a:lstStyle/>
          <a:p>
            <a:pPr algn="ctr" defTabSz="587022">
              <a:spcBef>
                <a:spcPts val="0"/>
              </a:spcBef>
              <a:defRPr sz="1800">
                <a:solidFill>
                  <a:srgbClr val="FFFFFF"/>
                </a:solidFill>
              </a:defRPr>
            </a:pPr>
          </a:p>
        </p:txBody>
      </p:sp>
      <p:sp>
        <p:nvSpPr>
          <p:cNvPr id="498" name="All events"/>
          <p:cNvSpPr txBox="1"/>
          <p:nvPr/>
        </p:nvSpPr>
        <p:spPr>
          <a:xfrm>
            <a:off x="5966537" y="2651990"/>
            <a:ext cx="759829" cy="178310"/>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100">
                <a:solidFill>
                  <a:srgbClr val="000000"/>
                </a:solidFill>
                <a:latin typeface="Arial"/>
                <a:ea typeface="Arial"/>
                <a:cs typeface="Arial"/>
                <a:sym typeface="Arial"/>
              </a:defRPr>
            </a:lvl1pPr>
          </a:lstStyle>
          <a:p>
            <a:pPr/>
            <a:r>
              <a:t>All events</a:t>
            </a:r>
          </a:p>
        </p:txBody>
      </p:sp>
      <p:sp>
        <p:nvSpPr>
          <p:cNvPr id="499" name="-rays events"/>
          <p:cNvSpPr txBox="1"/>
          <p:nvPr/>
        </p:nvSpPr>
        <p:spPr>
          <a:xfrm>
            <a:off x="9052637" y="2461470"/>
            <a:ext cx="759829" cy="373740"/>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algn="ctr" defTabSz="1733930">
              <a:spcBef>
                <a:spcPts val="0"/>
              </a:spcBef>
              <a:defRPr sz="1100">
                <a:solidFill>
                  <a:srgbClr val="000000"/>
                </a:solidFill>
                <a:latin typeface="Arial"/>
                <a:ea typeface="Arial"/>
                <a:cs typeface="Arial"/>
                <a:sym typeface="Arial"/>
              </a:defRPr>
            </a:pPr>
            <a14:m>
              <m:oMath>
                <m:r>
                  <a:rPr xmlns:a="http://schemas.openxmlformats.org/drawingml/2006/main" sz="1300" i="1">
                    <a:solidFill>
                      <a:srgbClr val="000000"/>
                    </a:solidFill>
                    <a:latin typeface="Cambria Math" panose="02040503050406030204" pitchFamily="18" charset="0"/>
                  </a:rPr>
                  <m:t>γ</m:t>
                </m:r>
              </m:oMath>
            </a14:m>
            <a:r>
              <a:t>-rays events </a:t>
            </a:r>
          </a:p>
        </p:txBody>
      </p:sp>
      <p:sp>
        <p:nvSpPr>
          <p:cNvPr id="500" name="Neutron events"/>
          <p:cNvSpPr txBox="1"/>
          <p:nvPr/>
        </p:nvSpPr>
        <p:spPr>
          <a:xfrm>
            <a:off x="11810482" y="2482985"/>
            <a:ext cx="759829" cy="330710"/>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100">
                <a:solidFill>
                  <a:srgbClr val="000000"/>
                </a:solidFill>
                <a:latin typeface="Arial"/>
                <a:ea typeface="Arial"/>
                <a:cs typeface="Arial"/>
                <a:sym typeface="Arial"/>
              </a:defRPr>
            </a:lvl1pPr>
          </a:lstStyle>
          <a:p>
            <a:pPr/>
            <a:r>
              <a:t>Neutron events </a:t>
            </a:r>
          </a:p>
        </p:txBody>
      </p:sp>
      <p:sp>
        <p:nvSpPr>
          <p:cNvPr id="501" name="All events"/>
          <p:cNvSpPr txBox="1"/>
          <p:nvPr/>
        </p:nvSpPr>
        <p:spPr>
          <a:xfrm>
            <a:off x="5966537" y="4448989"/>
            <a:ext cx="759829" cy="178311"/>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100">
                <a:solidFill>
                  <a:srgbClr val="000000"/>
                </a:solidFill>
                <a:latin typeface="Arial"/>
                <a:ea typeface="Arial"/>
                <a:cs typeface="Arial"/>
                <a:sym typeface="Arial"/>
              </a:defRPr>
            </a:lvl1pPr>
          </a:lstStyle>
          <a:p>
            <a:pPr/>
            <a:r>
              <a:t>All events</a:t>
            </a:r>
          </a:p>
        </p:txBody>
      </p:sp>
      <p:sp>
        <p:nvSpPr>
          <p:cNvPr id="502" name="-rays events"/>
          <p:cNvSpPr txBox="1"/>
          <p:nvPr/>
        </p:nvSpPr>
        <p:spPr>
          <a:xfrm>
            <a:off x="9052637" y="4360130"/>
            <a:ext cx="759829" cy="373741"/>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algn="ctr" defTabSz="1733930">
              <a:spcBef>
                <a:spcPts val="0"/>
              </a:spcBef>
              <a:defRPr sz="1100">
                <a:solidFill>
                  <a:srgbClr val="000000"/>
                </a:solidFill>
                <a:latin typeface="Arial"/>
                <a:ea typeface="Arial"/>
                <a:cs typeface="Arial"/>
                <a:sym typeface="Arial"/>
              </a:defRPr>
            </a:pPr>
            <a14:m>
              <m:oMath>
                <m:r>
                  <a:rPr xmlns:a="http://schemas.openxmlformats.org/drawingml/2006/main" sz="1300" i="1">
                    <a:solidFill>
                      <a:srgbClr val="000000"/>
                    </a:solidFill>
                    <a:latin typeface="Cambria Math" panose="02040503050406030204" pitchFamily="18" charset="0"/>
                  </a:rPr>
                  <m:t>γ</m:t>
                </m:r>
              </m:oMath>
            </a14:m>
            <a:r>
              <a:t>-rays events </a:t>
            </a:r>
          </a:p>
        </p:txBody>
      </p:sp>
      <p:sp>
        <p:nvSpPr>
          <p:cNvPr id="503" name="Neutron events"/>
          <p:cNvSpPr txBox="1"/>
          <p:nvPr/>
        </p:nvSpPr>
        <p:spPr>
          <a:xfrm>
            <a:off x="11810482" y="4381645"/>
            <a:ext cx="759829" cy="330711"/>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100">
                <a:solidFill>
                  <a:srgbClr val="000000"/>
                </a:solidFill>
                <a:latin typeface="Arial"/>
                <a:ea typeface="Arial"/>
                <a:cs typeface="Arial"/>
                <a:sym typeface="Arial"/>
              </a:defRPr>
            </a:lvl1pPr>
          </a:lstStyle>
          <a:p>
            <a:pPr/>
            <a:r>
              <a:t>Neutron events </a:t>
            </a:r>
          </a:p>
        </p:txBody>
      </p:sp>
      <p:sp>
        <p:nvSpPr>
          <p:cNvPr id="504" name="Rectángulo"/>
          <p:cNvSpPr/>
          <p:nvPr/>
        </p:nvSpPr>
        <p:spPr>
          <a:xfrm>
            <a:off x="5016902" y="673250"/>
            <a:ext cx="8539392" cy="2389709"/>
          </a:xfrm>
          <a:prstGeom prst="rect">
            <a:avLst/>
          </a:prstGeom>
          <a:solidFill>
            <a:srgbClr val="FF2600">
              <a:alpha val="5000"/>
            </a:srgbClr>
          </a:solidFill>
          <a:ln w="3175">
            <a:miter lim="400000"/>
          </a:ln>
        </p:spPr>
        <p:txBody>
          <a:bodyPr lIns="15240" tIns="15240" rIns="15240" bIns="15240" anchor="ctr"/>
          <a:lstStyle/>
          <a:p>
            <a:pPr algn="ctr" defTabSz="587022">
              <a:spcBef>
                <a:spcPts val="0"/>
              </a:spcBef>
              <a:defRPr sz="1800"/>
            </a:pPr>
          </a:p>
        </p:txBody>
      </p:sp>
      <p:sp>
        <p:nvSpPr>
          <p:cNvPr id="505" name="Rectángulo"/>
          <p:cNvSpPr/>
          <p:nvPr/>
        </p:nvSpPr>
        <p:spPr>
          <a:xfrm>
            <a:off x="5019425" y="3068933"/>
            <a:ext cx="8348569" cy="1984615"/>
          </a:xfrm>
          <a:prstGeom prst="rect">
            <a:avLst/>
          </a:prstGeom>
          <a:solidFill>
            <a:srgbClr val="8EFA00">
              <a:alpha val="5000"/>
            </a:srgbClr>
          </a:solidFill>
          <a:ln w="3175">
            <a:miter lim="400000"/>
          </a:ln>
        </p:spPr>
        <p:txBody>
          <a:bodyPr lIns="15240" tIns="15240" rIns="15240" bIns="15240" anchor="ctr"/>
          <a:lstStyle/>
          <a:p>
            <a:pPr algn="ctr" defTabSz="587022">
              <a:spcBef>
                <a:spcPts val="0"/>
              </a:spcBef>
              <a:defRPr sz="1800"/>
            </a:pPr>
          </a:p>
        </p:txBody>
      </p:sp>
      <p:sp>
        <p:nvSpPr>
          <p:cNvPr id="506" name="Optimized PSD &amp; Energy"/>
          <p:cNvSpPr txBox="1"/>
          <p:nvPr/>
        </p:nvSpPr>
        <p:spPr>
          <a:xfrm>
            <a:off x="8221520" y="3131522"/>
            <a:ext cx="1644038" cy="178311"/>
          </a:xfrm>
          <a:prstGeom prst="rect">
            <a:avLst/>
          </a:prstGeom>
          <a:solidFill>
            <a:srgbClr val="00E71C"/>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100">
                <a:solidFill>
                  <a:srgbClr val="000000"/>
                </a:solidFill>
                <a:latin typeface="Arial"/>
                <a:ea typeface="Arial"/>
                <a:cs typeface="Arial"/>
                <a:sym typeface="Arial"/>
              </a:defRPr>
            </a:lvl1pPr>
          </a:lstStyle>
          <a:p>
            <a:pPr/>
            <a:r>
              <a:t> Optimized PSD &amp; Energy </a:t>
            </a:r>
          </a:p>
        </p:txBody>
      </p:sp>
      <p:sp>
        <p:nvSpPr>
          <p:cNvPr id="507" name="Optimized Energy"/>
          <p:cNvSpPr txBox="1"/>
          <p:nvPr/>
        </p:nvSpPr>
        <p:spPr>
          <a:xfrm>
            <a:off x="8460230" y="758239"/>
            <a:ext cx="1166618" cy="178311"/>
          </a:xfrm>
          <a:prstGeom prst="rect">
            <a:avLst/>
          </a:prstGeom>
          <a:solidFill>
            <a:srgbClr val="E70E00"/>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100">
                <a:solidFill>
                  <a:srgbClr val="000000"/>
                </a:solidFill>
                <a:latin typeface="Arial"/>
                <a:ea typeface="Arial"/>
                <a:cs typeface="Arial"/>
                <a:sym typeface="Arial"/>
              </a:defRPr>
            </a:lvl1pPr>
          </a:lstStyle>
          <a:p>
            <a:pPr/>
            <a:r>
              <a:t>Optimized Energy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Número de diapositiva"/>
          <p:cNvSpPr txBox="1"/>
          <p:nvPr>
            <p:ph type="sldNum" sz="quarter" idx="2"/>
          </p:nvPr>
        </p:nvSpPr>
        <p:spPr>
          <a:xfrm>
            <a:off x="12596428" y="9364864"/>
            <a:ext cx="260376"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1" name="Measurements &amp; Results"/>
          <p:cNvSpPr txBox="1"/>
          <p:nvPr>
            <p:ph type="ctrTitle"/>
          </p:nvPr>
        </p:nvSpPr>
        <p:spPr>
          <a:xfrm>
            <a:off x="265390" y="2728"/>
            <a:ext cx="8175716" cy="694926"/>
          </a:xfrm>
          <a:prstGeom prst="rect">
            <a:avLst/>
          </a:prstGeom>
        </p:spPr>
        <p:txBody>
          <a:bodyPr/>
          <a:lstStyle/>
          <a:p>
            <a:pPr/>
            <a:r>
              <a:t>Measurements &amp; Results </a:t>
            </a:r>
          </a:p>
        </p:txBody>
      </p:sp>
      <p:pic>
        <p:nvPicPr>
          <p:cNvPr id="512" name="video pegado.png" descr="video pegado.png"/>
          <p:cNvPicPr>
            <a:picLocks noChangeAspect="1"/>
          </p:cNvPicPr>
          <p:nvPr/>
        </p:nvPicPr>
        <p:blipFill>
          <a:blip r:embed="rId2">
            <a:extLst/>
          </a:blip>
          <a:stretch>
            <a:fillRect/>
          </a:stretch>
        </p:blipFill>
        <p:spPr>
          <a:xfrm>
            <a:off x="354541" y="3301081"/>
            <a:ext cx="3471764" cy="2950185"/>
          </a:xfrm>
          <a:prstGeom prst="rect">
            <a:avLst/>
          </a:prstGeom>
          <a:ln w="3175">
            <a:miter lim="400000"/>
          </a:ln>
        </p:spPr>
      </p:pic>
      <p:pic>
        <p:nvPicPr>
          <p:cNvPr id="513" name="video pegado.png" descr="video pegado.png"/>
          <p:cNvPicPr>
            <a:picLocks noChangeAspect="1"/>
          </p:cNvPicPr>
          <p:nvPr/>
        </p:nvPicPr>
        <p:blipFill>
          <a:blip r:embed="rId3">
            <a:extLst/>
          </a:blip>
          <a:srcRect l="1893" t="0" r="0" b="1337"/>
          <a:stretch>
            <a:fillRect/>
          </a:stretch>
        </p:blipFill>
        <p:spPr>
          <a:xfrm>
            <a:off x="448601" y="6402301"/>
            <a:ext cx="3283581" cy="2833395"/>
          </a:xfrm>
          <a:prstGeom prst="rect">
            <a:avLst/>
          </a:prstGeom>
          <a:ln w="3175">
            <a:miter lim="400000"/>
          </a:ln>
        </p:spPr>
      </p:pic>
      <p:pic>
        <p:nvPicPr>
          <p:cNvPr id="514" name="video pegado.png" descr="video pegado.png"/>
          <p:cNvPicPr>
            <a:picLocks noChangeAspect="1"/>
          </p:cNvPicPr>
          <p:nvPr/>
        </p:nvPicPr>
        <p:blipFill>
          <a:blip r:embed="rId4">
            <a:extLst/>
          </a:blip>
          <a:stretch>
            <a:fillRect/>
          </a:stretch>
        </p:blipFill>
        <p:spPr>
          <a:xfrm>
            <a:off x="7755003" y="4972764"/>
            <a:ext cx="4894100" cy="4140564"/>
          </a:xfrm>
          <a:prstGeom prst="rect">
            <a:avLst/>
          </a:prstGeom>
          <a:ln w="3175">
            <a:miter lim="400000"/>
          </a:ln>
        </p:spPr>
      </p:pic>
      <p:pic>
        <p:nvPicPr>
          <p:cNvPr id="515" name="video pegado.png" descr="video pegado.png"/>
          <p:cNvPicPr>
            <a:picLocks noChangeAspect="1"/>
          </p:cNvPicPr>
          <p:nvPr/>
        </p:nvPicPr>
        <p:blipFill>
          <a:blip r:embed="rId5">
            <a:extLst/>
          </a:blip>
          <a:srcRect l="0" t="3429" r="0" b="843"/>
          <a:stretch>
            <a:fillRect/>
          </a:stretch>
        </p:blipFill>
        <p:spPr>
          <a:xfrm>
            <a:off x="6712791" y="856322"/>
            <a:ext cx="5650596" cy="3592751"/>
          </a:xfrm>
          <a:prstGeom prst="rect">
            <a:avLst/>
          </a:prstGeom>
          <a:ln w="3175">
            <a:miter lim="400000"/>
          </a:ln>
        </p:spPr>
      </p:pic>
      <p:pic>
        <p:nvPicPr>
          <p:cNvPr id="516" name="Google Shape;491;p49" descr="Google Shape;491;p49"/>
          <p:cNvPicPr>
            <a:picLocks noChangeAspect="1"/>
          </p:cNvPicPr>
          <p:nvPr/>
        </p:nvPicPr>
        <p:blipFill>
          <a:blip r:embed="rId6">
            <a:extLst/>
          </a:blip>
          <a:srcRect l="20084" t="11425" r="0" b="11425"/>
          <a:stretch>
            <a:fillRect/>
          </a:stretch>
        </p:blipFill>
        <p:spPr>
          <a:xfrm>
            <a:off x="4153263" y="4357446"/>
            <a:ext cx="3719890" cy="4782706"/>
          </a:xfrm>
          <a:prstGeom prst="rect">
            <a:avLst/>
          </a:prstGeom>
          <a:ln w="12700">
            <a:solidFill>
              <a:srgbClr val="000000"/>
            </a:solidFill>
            <a:miter lim="400000"/>
          </a:ln>
        </p:spPr>
      </p:pic>
      <p:sp>
        <p:nvSpPr>
          <p:cNvPr id="517" name="6LiPE with a slit (~5 mm thick)"/>
          <p:cNvSpPr txBox="1"/>
          <p:nvPr/>
        </p:nvSpPr>
        <p:spPr>
          <a:xfrm>
            <a:off x="713991" y="3084497"/>
            <a:ext cx="2968914" cy="295149"/>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600">
                <a:solidFill>
                  <a:srgbClr val="000000"/>
                </a:solidFill>
                <a:latin typeface="Produkt Medium"/>
                <a:ea typeface="Produkt Medium"/>
                <a:cs typeface="Produkt Medium"/>
                <a:sym typeface="Produkt Medium"/>
              </a:defRPr>
            </a:lvl1pPr>
          </a:lstStyle>
          <a:p>
            <a:pPr/>
            <a:r>
              <a:t>6LiPE with a slit (~5 mm thick)</a:t>
            </a:r>
          </a:p>
        </p:txBody>
      </p:sp>
      <p:sp>
        <p:nvSpPr>
          <p:cNvPr id="518" name="6LiPE without a slit (background)"/>
          <p:cNvSpPr txBox="1"/>
          <p:nvPr/>
        </p:nvSpPr>
        <p:spPr>
          <a:xfrm>
            <a:off x="434591" y="6275376"/>
            <a:ext cx="3311764" cy="295149"/>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600">
                <a:solidFill>
                  <a:srgbClr val="000000"/>
                </a:solidFill>
                <a:latin typeface="Produkt Medium"/>
                <a:ea typeface="Produkt Medium"/>
                <a:cs typeface="Produkt Medium"/>
                <a:sym typeface="Produkt Medium"/>
              </a:defRPr>
            </a:lvl1pPr>
          </a:lstStyle>
          <a:p>
            <a:pPr/>
            <a:r>
              <a:t>6LiPE without a slit (background)</a:t>
            </a:r>
          </a:p>
        </p:txBody>
      </p:sp>
      <p:sp>
        <p:nvSpPr>
          <p:cNvPr id="519" name="Rectángulo"/>
          <p:cNvSpPr/>
          <p:nvPr/>
        </p:nvSpPr>
        <p:spPr>
          <a:xfrm>
            <a:off x="8289122" y="7263182"/>
            <a:ext cx="3826025" cy="1504513"/>
          </a:xfrm>
          <a:prstGeom prst="rect">
            <a:avLst/>
          </a:prstGeom>
          <a:solidFill>
            <a:srgbClr val="FFFFFF">
              <a:alpha val="10000"/>
            </a:srgbClr>
          </a:solidFill>
          <a:ln w="3175">
            <a:miter lim="400000"/>
          </a:ln>
        </p:spPr>
        <p:txBody>
          <a:bodyPr lIns="15240" tIns="15240" rIns="15240" bIns="15240" anchor="ctr"/>
          <a:lstStyle/>
          <a:p>
            <a:pPr algn="ctr" defTabSz="587022">
              <a:spcBef>
                <a:spcPts val="0"/>
              </a:spcBef>
              <a:defRPr sz="1700">
                <a:solidFill>
                  <a:srgbClr val="FFFFFF"/>
                </a:solidFill>
              </a:defRPr>
            </a:pPr>
          </a:p>
        </p:txBody>
      </p:sp>
      <p:sp>
        <p:nvSpPr>
          <p:cNvPr id="520" name="Línea"/>
          <p:cNvSpPr/>
          <p:nvPr/>
        </p:nvSpPr>
        <p:spPr>
          <a:xfrm>
            <a:off x="4513196" y="6921421"/>
            <a:ext cx="7618026" cy="1"/>
          </a:xfrm>
          <a:prstGeom prst="line">
            <a:avLst/>
          </a:prstGeom>
          <a:ln w="38100">
            <a:solidFill>
              <a:srgbClr val="F81800"/>
            </a:solidFill>
            <a:custDash>
              <a:ds d="200000" sp="200000"/>
            </a:custDash>
            <a:miter lim="400000"/>
          </a:ln>
        </p:spPr>
        <p:txBody>
          <a:bodyPr lIns="15240" tIns="15240" rIns="15240" bIns="15240" anchor="ctr"/>
          <a:lstStyle/>
          <a:p>
            <a:pPr/>
          </a:p>
        </p:txBody>
      </p:sp>
      <p:sp>
        <p:nvSpPr>
          <p:cNvPr id="521" name="Línea"/>
          <p:cNvSpPr/>
          <p:nvPr/>
        </p:nvSpPr>
        <p:spPr>
          <a:xfrm flipV="1">
            <a:off x="4525896" y="7251621"/>
            <a:ext cx="7643427" cy="1"/>
          </a:xfrm>
          <a:prstGeom prst="line">
            <a:avLst/>
          </a:prstGeom>
          <a:ln w="38100">
            <a:solidFill>
              <a:srgbClr val="F81800"/>
            </a:solidFill>
            <a:custDash>
              <a:ds d="200000" sp="200000"/>
            </a:custDash>
            <a:miter lim="400000"/>
          </a:ln>
        </p:spPr>
        <p:txBody>
          <a:bodyPr lIns="15240" tIns="15240" rIns="15240" bIns="15240" anchor="ctr"/>
          <a:lstStyle/>
          <a:p>
            <a:pPr/>
          </a:p>
        </p:txBody>
      </p:sp>
      <p:sp>
        <p:nvSpPr>
          <p:cNvPr id="522" name="Rectángulo"/>
          <p:cNvSpPr/>
          <p:nvPr/>
        </p:nvSpPr>
        <p:spPr>
          <a:xfrm>
            <a:off x="8270072" y="5027553"/>
            <a:ext cx="3864125" cy="1885513"/>
          </a:xfrm>
          <a:prstGeom prst="rect">
            <a:avLst/>
          </a:prstGeom>
          <a:solidFill>
            <a:srgbClr val="FFFFFF">
              <a:alpha val="10000"/>
            </a:srgbClr>
          </a:solidFill>
          <a:ln w="3175">
            <a:miter lim="400000"/>
          </a:ln>
        </p:spPr>
        <p:txBody>
          <a:bodyPr lIns="15240" tIns="15240" rIns="15240" bIns="15240" anchor="ctr"/>
          <a:lstStyle/>
          <a:p>
            <a:pPr algn="ctr" defTabSz="587022">
              <a:spcBef>
                <a:spcPts val="0"/>
              </a:spcBef>
              <a:defRPr sz="1700">
                <a:solidFill>
                  <a:srgbClr val="FFFFFF"/>
                </a:solidFill>
              </a:defRPr>
            </a:pPr>
          </a:p>
        </p:txBody>
      </p:sp>
      <p:sp>
        <p:nvSpPr>
          <p:cNvPr id="523" name="6LiPE with a slit (~5 mm thick) after subtracting the background"/>
          <p:cNvSpPr txBox="1"/>
          <p:nvPr/>
        </p:nvSpPr>
        <p:spPr>
          <a:xfrm>
            <a:off x="8538699" y="4507966"/>
            <a:ext cx="3513535" cy="561849"/>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600">
                <a:solidFill>
                  <a:srgbClr val="000000"/>
                </a:solidFill>
                <a:latin typeface="Produkt Medium"/>
                <a:ea typeface="Produkt Medium"/>
                <a:cs typeface="Produkt Medium"/>
                <a:sym typeface="Produkt Medium"/>
              </a:defRPr>
            </a:lvl1pPr>
          </a:lstStyle>
          <a:p>
            <a:pPr/>
            <a:r>
              <a:t>6LiPE with a slit (~5 mm thick) after subtracting the background</a:t>
            </a:r>
          </a:p>
        </p:txBody>
      </p:sp>
      <p:sp>
        <p:nvSpPr>
          <p:cNvPr id="524" name="Rectángulo"/>
          <p:cNvSpPr/>
          <p:nvPr/>
        </p:nvSpPr>
        <p:spPr>
          <a:xfrm>
            <a:off x="8308172" y="6927913"/>
            <a:ext cx="3787925" cy="320422"/>
          </a:xfrm>
          <a:prstGeom prst="rect">
            <a:avLst/>
          </a:prstGeom>
          <a:solidFill>
            <a:schemeClr val="accent4">
              <a:alpha val="20000"/>
            </a:schemeClr>
          </a:solidFill>
          <a:ln w="3175">
            <a:miter lim="400000"/>
          </a:ln>
        </p:spPr>
        <p:txBody>
          <a:bodyPr lIns="15240" tIns="15240" rIns="15240" bIns="15240" anchor="ctr"/>
          <a:lstStyle/>
          <a:p>
            <a:pPr algn="ctr" defTabSz="587022">
              <a:spcBef>
                <a:spcPts val="0"/>
              </a:spcBef>
              <a:defRPr sz="1800"/>
            </a:pPr>
          </a:p>
        </p:txBody>
      </p:sp>
      <p:pic>
        <p:nvPicPr>
          <p:cNvPr id="525" name="video pegado.png" descr="video pegado.png"/>
          <p:cNvPicPr>
            <a:picLocks noChangeAspect="1"/>
          </p:cNvPicPr>
          <p:nvPr/>
        </p:nvPicPr>
        <p:blipFill>
          <a:blip r:embed="rId7">
            <a:extLst/>
          </a:blip>
          <a:stretch>
            <a:fillRect/>
          </a:stretch>
        </p:blipFill>
        <p:spPr>
          <a:xfrm>
            <a:off x="174161" y="756280"/>
            <a:ext cx="6721907" cy="2394104"/>
          </a:xfrm>
          <a:prstGeom prst="rect">
            <a:avLst/>
          </a:prstGeom>
          <a:ln w="3175">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First POC experiment of neutron imaging at ILL"/>
          <p:cNvSpPr txBox="1"/>
          <p:nvPr/>
        </p:nvSpPr>
        <p:spPr>
          <a:xfrm>
            <a:off x="2011553" y="4615815"/>
            <a:ext cx="8981695" cy="52197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spcBef>
                <a:spcPts val="2000"/>
              </a:spcBef>
              <a:buClr>
                <a:schemeClr val="accent1">
                  <a:satOff val="-9155"/>
                  <a:lumOff val="-32673"/>
                </a:schemeClr>
              </a:buClr>
              <a:defRPr sz="3000">
                <a:solidFill>
                  <a:srgbClr val="000000"/>
                </a:solidFill>
                <a:latin typeface="Produkt Medium"/>
                <a:ea typeface="Produkt Medium"/>
                <a:cs typeface="Produkt Medium"/>
                <a:sym typeface="Produkt Medium"/>
              </a:defRPr>
            </a:lvl1pPr>
          </a:lstStyle>
          <a:p>
            <a:pPr/>
            <a:r>
              <a:t>First POC experiment of neutron imaging at ILL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Background for the development of GN-Vision"/>
          <p:cNvSpPr txBox="1"/>
          <p:nvPr/>
        </p:nvSpPr>
        <p:spPr>
          <a:xfrm>
            <a:off x="2137092" y="4615815"/>
            <a:ext cx="8730616" cy="52197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spcBef>
                <a:spcPts val="2000"/>
              </a:spcBef>
              <a:buClr>
                <a:schemeClr val="accent1">
                  <a:satOff val="-9155"/>
                  <a:lumOff val="-32673"/>
                </a:schemeClr>
              </a:buClr>
              <a:defRPr sz="3000">
                <a:solidFill>
                  <a:srgbClr val="000000"/>
                </a:solidFill>
                <a:latin typeface="Produkt Medium"/>
                <a:ea typeface="Produkt Medium"/>
                <a:cs typeface="Produkt Medium"/>
                <a:sym typeface="Produkt Medium"/>
              </a:defRPr>
            </a:lvl1pPr>
          </a:lstStyle>
          <a:p>
            <a:pPr/>
            <a:r>
              <a:t>Background for the development of GN-Vision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Número de diapositiva"/>
          <p:cNvSpPr txBox="1"/>
          <p:nvPr>
            <p:ph type="sldNum" sz="quarter" idx="2"/>
          </p:nvPr>
        </p:nvSpPr>
        <p:spPr>
          <a:xfrm>
            <a:off x="12548066" y="9364864"/>
            <a:ext cx="308738"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0" name="Experimental setup &amp; Measurements"/>
          <p:cNvSpPr txBox="1"/>
          <p:nvPr>
            <p:ph type="ctrTitle"/>
          </p:nvPr>
        </p:nvSpPr>
        <p:spPr>
          <a:xfrm>
            <a:off x="265390" y="2728"/>
            <a:ext cx="10312053" cy="694926"/>
          </a:xfrm>
          <a:prstGeom prst="rect">
            <a:avLst/>
          </a:prstGeom>
        </p:spPr>
        <p:txBody>
          <a:bodyPr/>
          <a:lstStyle/>
          <a:p>
            <a:pPr/>
            <a:r>
              <a:t>Experimental setup &amp; Measurements</a:t>
            </a:r>
          </a:p>
        </p:txBody>
      </p:sp>
      <p:pic>
        <p:nvPicPr>
          <p:cNvPr id="531" name="video pegado.png" descr="video pegado.png"/>
          <p:cNvPicPr>
            <a:picLocks noChangeAspect="1"/>
          </p:cNvPicPr>
          <p:nvPr/>
        </p:nvPicPr>
        <p:blipFill>
          <a:blip r:embed="rId2">
            <a:extLst/>
          </a:blip>
          <a:stretch>
            <a:fillRect/>
          </a:stretch>
        </p:blipFill>
        <p:spPr>
          <a:xfrm>
            <a:off x="7205459" y="876836"/>
            <a:ext cx="5642701" cy="6370429"/>
          </a:xfrm>
          <a:prstGeom prst="rect">
            <a:avLst/>
          </a:prstGeom>
          <a:ln w="3175">
            <a:miter lim="400000"/>
          </a:ln>
        </p:spPr>
      </p:pic>
      <p:pic>
        <p:nvPicPr>
          <p:cNvPr id="532" name="video pegado.png" descr="video pegado.png"/>
          <p:cNvPicPr>
            <a:picLocks noChangeAspect="1"/>
          </p:cNvPicPr>
          <p:nvPr/>
        </p:nvPicPr>
        <p:blipFill>
          <a:blip r:embed="rId3">
            <a:extLst/>
          </a:blip>
          <a:srcRect l="13638" t="5085" r="0" b="5085"/>
          <a:stretch>
            <a:fillRect/>
          </a:stretch>
        </p:blipFill>
        <p:spPr>
          <a:xfrm>
            <a:off x="4370425" y="7330366"/>
            <a:ext cx="8672058" cy="1870459"/>
          </a:xfrm>
          <a:prstGeom prst="rect">
            <a:avLst/>
          </a:prstGeom>
          <a:ln w="3175">
            <a:miter lim="400000"/>
          </a:ln>
        </p:spPr>
      </p:pic>
      <p:sp>
        <p:nvSpPr>
          <p:cNvPr id="533" name="Experimental Set up…"/>
          <p:cNvSpPr txBox="1"/>
          <p:nvPr/>
        </p:nvSpPr>
        <p:spPr>
          <a:xfrm>
            <a:off x="73900" y="764876"/>
            <a:ext cx="7002262" cy="6695949"/>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lgn="just">
              <a:spcBef>
                <a:spcPts val="600"/>
              </a:spcBef>
              <a:buClr>
                <a:schemeClr val="accent1">
                  <a:satOff val="-9155"/>
                  <a:lumOff val="-32673"/>
                </a:schemeClr>
              </a:buClr>
              <a:buSzPct val="100000"/>
              <a:buChar char="‣"/>
              <a:defRPr sz="1600">
                <a:solidFill>
                  <a:srgbClr val="000000"/>
                </a:solidFill>
                <a:latin typeface="Produkt Medium"/>
                <a:ea typeface="Produkt Medium"/>
                <a:cs typeface="Produkt Medium"/>
                <a:sym typeface="Produkt Medium"/>
              </a:defRPr>
            </a:pPr>
            <a:r>
              <a:t>Experimental Set up</a:t>
            </a:r>
          </a:p>
          <a:p>
            <a:pPr lvl="1" marL="711200" indent="-254000" algn="just">
              <a:spcBef>
                <a:spcPts val="600"/>
              </a:spcBef>
              <a:buClr>
                <a:schemeClr val="accent1">
                  <a:satOff val="-9155"/>
                  <a:lumOff val="-32673"/>
                </a:schemeClr>
              </a:buClr>
              <a:buSzPct val="100000"/>
              <a:buChar char="‣"/>
              <a:defRPr sz="16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Experimental setup location</a:t>
            </a:r>
            <a:r>
              <a:t>: placed in air along the neutron beam, 2 meters downstream from FIPPS installation. Suppression the thermal neutron background.</a:t>
            </a:r>
          </a:p>
          <a:p>
            <a:pPr algn="just">
              <a:spcBef>
                <a:spcPts val="600"/>
              </a:spcBef>
              <a:defRPr sz="1600">
                <a:solidFill>
                  <a:srgbClr val="000000"/>
                </a:solidFill>
                <a:latin typeface="Produkt Light"/>
                <a:ea typeface="Produkt Light"/>
                <a:cs typeface="Produkt Light"/>
                <a:sym typeface="Produkt Light"/>
              </a:defRPr>
            </a:pPr>
          </a:p>
          <a:p>
            <a:pPr lvl="1" marL="711200" indent="-254000" algn="just">
              <a:spcBef>
                <a:spcPts val="600"/>
              </a:spcBef>
              <a:buClr>
                <a:schemeClr val="accent1">
                  <a:satOff val="-9155"/>
                  <a:lumOff val="-32673"/>
                </a:schemeClr>
              </a:buClr>
              <a:buSzPct val="100000"/>
              <a:buChar char="‣"/>
              <a:defRPr sz="1600">
                <a:solidFill>
                  <a:srgbClr val="000000"/>
                </a:solidFill>
                <a:latin typeface="Produkt Light"/>
                <a:ea typeface="Produkt Light"/>
                <a:cs typeface="Produkt Light"/>
                <a:sym typeface="Produkt Light"/>
              </a:defRPr>
            </a:pPr>
            <a:r>
              <a:t> </a:t>
            </a:r>
            <a:r>
              <a:rPr>
                <a:latin typeface="Produkt Medium"/>
                <a:ea typeface="Produkt Medium"/>
                <a:cs typeface="Produkt Medium"/>
                <a:sym typeface="Produkt Medium"/>
              </a:rPr>
              <a:t>Neutron beam: </a:t>
            </a:r>
            <a:r>
              <a:t>thermal spectrum with a Maxwellian distribution around 25 meV. </a:t>
            </a:r>
          </a:p>
          <a:p>
            <a:pPr algn="just">
              <a:spcBef>
                <a:spcPts val="600"/>
              </a:spcBef>
              <a:defRPr sz="1600">
                <a:solidFill>
                  <a:srgbClr val="000000"/>
                </a:solidFill>
                <a:latin typeface="Produkt Light"/>
                <a:ea typeface="Produkt Light"/>
                <a:cs typeface="Produkt Light"/>
                <a:sym typeface="Produkt Light"/>
              </a:defRPr>
            </a:pPr>
          </a:p>
          <a:p>
            <a:pPr lvl="1" marL="711200" indent="-254000" algn="just">
              <a:spcBef>
                <a:spcPts val="600"/>
              </a:spcBef>
              <a:buClr>
                <a:schemeClr val="accent1">
                  <a:satOff val="-9155"/>
                  <a:lumOff val="-32673"/>
                </a:schemeClr>
              </a:buClr>
              <a:buSzPct val="100000"/>
              <a:buChar char="‣"/>
              <a:defRPr sz="16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CLYC crystal, AiT 4-Channel Readout instrumentation &amp; CAEN DAQ motherboard:</a:t>
            </a:r>
            <a:r>
              <a:t>  same than previous experimental setups. </a:t>
            </a:r>
          </a:p>
          <a:p>
            <a:pPr algn="just">
              <a:spcBef>
                <a:spcPts val="600"/>
              </a:spcBef>
              <a:defRPr sz="1600">
                <a:solidFill>
                  <a:srgbClr val="000000"/>
                </a:solidFill>
                <a:latin typeface="Produkt Light"/>
                <a:ea typeface="Produkt Light"/>
                <a:cs typeface="Produkt Light"/>
                <a:sym typeface="Produkt Light"/>
              </a:defRPr>
            </a:pPr>
          </a:p>
          <a:p>
            <a:pPr lvl="1" marL="711200" indent="-254000" algn="just">
              <a:spcBef>
                <a:spcPts val="600"/>
              </a:spcBef>
              <a:buClr>
                <a:schemeClr val="accent1">
                  <a:satOff val="-9155"/>
                  <a:lumOff val="-32673"/>
                </a:schemeClr>
              </a:buClr>
              <a:buSzPct val="100000"/>
              <a:buChar char="‣"/>
              <a:defRPr sz="16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Fig. A:</a:t>
            </a:r>
            <a:r>
              <a:t> reduced version of GN-VISION, including only the subsystem responsible for neutron imaging</a:t>
            </a:r>
          </a:p>
          <a:p>
            <a:pPr algn="just">
              <a:spcBef>
                <a:spcPts val="600"/>
              </a:spcBef>
              <a:defRPr sz="1600">
                <a:solidFill>
                  <a:srgbClr val="000000"/>
                </a:solidFill>
                <a:latin typeface="Produkt Light"/>
                <a:ea typeface="Produkt Light"/>
                <a:cs typeface="Produkt Light"/>
                <a:sym typeface="Produkt Light"/>
              </a:defRPr>
            </a:pPr>
          </a:p>
          <a:p>
            <a:pPr lvl="1" marL="711200" indent="-254000" algn="just">
              <a:spcBef>
                <a:spcPts val="600"/>
              </a:spcBef>
              <a:buClr>
                <a:schemeClr val="accent1">
                  <a:satOff val="-9155"/>
                  <a:lumOff val="-32673"/>
                </a:schemeClr>
              </a:buClr>
              <a:buSzPct val="100000"/>
              <a:buChar char="‣"/>
              <a:defRPr sz="16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Fig. B: </a:t>
            </a:r>
            <a:r>
              <a:t> detail of pinhole collimator. </a:t>
            </a:r>
          </a:p>
          <a:p>
            <a:pPr lvl="1" marL="711200" indent="-254000" algn="just">
              <a:spcBef>
                <a:spcPts val="600"/>
              </a:spcBef>
              <a:buClr>
                <a:schemeClr val="accent1">
                  <a:satOff val="-9155"/>
                  <a:lumOff val="-32673"/>
                </a:schemeClr>
              </a:buClr>
              <a:buSzPct val="100000"/>
              <a:buChar char="‣"/>
              <a:defRPr sz="1600">
                <a:solidFill>
                  <a:srgbClr val="000000"/>
                </a:solidFill>
                <a:latin typeface="Produkt Light"/>
                <a:ea typeface="Produkt Light"/>
                <a:cs typeface="Produkt Light"/>
                <a:sym typeface="Produkt Light"/>
              </a:defRPr>
            </a:pPr>
          </a:p>
          <a:p>
            <a:pPr lvl="1" marL="711200" indent="-254000" algn="just">
              <a:spcBef>
                <a:spcPts val="600"/>
              </a:spcBef>
              <a:buClr>
                <a:schemeClr val="accent1">
                  <a:satOff val="-9155"/>
                  <a:lumOff val="-32673"/>
                </a:schemeClr>
              </a:buClr>
              <a:buSzPct val="100000"/>
              <a:buChar char="‣"/>
              <a:defRPr sz="16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Fig. C</a:t>
            </a:r>
            <a:r>
              <a:t>:  target centered with the center of the pinhole collimator.</a:t>
            </a:r>
          </a:p>
          <a:p>
            <a:pPr algn="just">
              <a:spcBef>
                <a:spcPts val="600"/>
              </a:spcBef>
              <a:defRPr sz="1600">
                <a:solidFill>
                  <a:srgbClr val="000000"/>
                </a:solidFill>
                <a:latin typeface="Produkt Light"/>
                <a:ea typeface="Produkt Light"/>
                <a:cs typeface="Produkt Light"/>
                <a:sym typeface="Produkt Light"/>
              </a:defRPr>
            </a:pPr>
          </a:p>
          <a:p>
            <a:pPr lvl="1" marL="711200" indent="-254000" algn="just">
              <a:spcBef>
                <a:spcPts val="600"/>
              </a:spcBef>
              <a:buClr>
                <a:schemeClr val="accent1">
                  <a:satOff val="-9155"/>
                  <a:lumOff val="-32673"/>
                </a:schemeClr>
              </a:buClr>
              <a:buSzPct val="100000"/>
              <a:buChar char="‣"/>
              <a:defRPr sz="16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Fig. D</a:t>
            </a:r>
            <a:r>
              <a:t>:  final arrangement. GN-VISION  positioned transversally to the beam direction.</a:t>
            </a:r>
          </a:p>
        </p:txBody>
      </p:sp>
      <p:sp>
        <p:nvSpPr>
          <p:cNvPr id="534" name="+X"/>
          <p:cNvSpPr txBox="1"/>
          <p:nvPr/>
        </p:nvSpPr>
        <p:spPr>
          <a:xfrm>
            <a:off x="12124050" y="5714643"/>
            <a:ext cx="305233" cy="203295"/>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200">
                <a:solidFill>
                  <a:srgbClr val="000000"/>
                </a:solidFill>
                <a:latin typeface="Arial"/>
                <a:ea typeface="Arial"/>
                <a:cs typeface="Arial"/>
                <a:sym typeface="Arial"/>
              </a:defRPr>
            </a:lvl1pPr>
          </a:lstStyle>
          <a:p>
            <a:pPr/>
            <a:r>
              <a:t>+X</a:t>
            </a:r>
          </a:p>
        </p:txBody>
      </p:sp>
      <p:sp>
        <p:nvSpPr>
          <p:cNvPr id="535" name="A"/>
          <p:cNvSpPr txBox="1"/>
          <p:nvPr/>
        </p:nvSpPr>
        <p:spPr>
          <a:xfrm>
            <a:off x="7298215" y="890115"/>
            <a:ext cx="327788" cy="52197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defRPr sz="3000">
                <a:solidFill>
                  <a:srgbClr val="000000"/>
                </a:solidFill>
                <a:latin typeface="Produkt Medium"/>
                <a:ea typeface="Produkt Medium"/>
                <a:cs typeface="Produkt Medium"/>
                <a:sym typeface="Produkt Medium"/>
              </a:defRPr>
            </a:lvl1pPr>
          </a:lstStyle>
          <a:p>
            <a:pPr/>
            <a:r>
              <a:t>A</a:t>
            </a:r>
          </a:p>
        </p:txBody>
      </p:sp>
      <p:sp>
        <p:nvSpPr>
          <p:cNvPr id="536" name="B"/>
          <p:cNvSpPr txBox="1"/>
          <p:nvPr/>
        </p:nvSpPr>
        <p:spPr>
          <a:xfrm>
            <a:off x="9647715" y="890115"/>
            <a:ext cx="295403" cy="52197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defRPr sz="3000">
                <a:solidFill>
                  <a:srgbClr val="000000"/>
                </a:solidFill>
                <a:latin typeface="Produkt Medium"/>
                <a:ea typeface="Produkt Medium"/>
                <a:cs typeface="Produkt Medium"/>
                <a:sym typeface="Produkt Medium"/>
              </a:defRPr>
            </a:lvl1pPr>
          </a:lstStyle>
          <a:p>
            <a:pPr/>
            <a:r>
              <a:t>B</a:t>
            </a:r>
          </a:p>
        </p:txBody>
      </p:sp>
      <p:sp>
        <p:nvSpPr>
          <p:cNvPr id="537" name="C"/>
          <p:cNvSpPr txBox="1"/>
          <p:nvPr/>
        </p:nvSpPr>
        <p:spPr>
          <a:xfrm>
            <a:off x="7313392" y="3971622"/>
            <a:ext cx="322835" cy="52197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defRPr sz="3000">
                <a:solidFill>
                  <a:srgbClr val="000000"/>
                </a:solidFill>
                <a:latin typeface="Produkt Medium"/>
                <a:ea typeface="Produkt Medium"/>
                <a:cs typeface="Produkt Medium"/>
                <a:sym typeface="Produkt Medium"/>
              </a:defRPr>
            </a:lvl1pPr>
          </a:lstStyle>
          <a:p>
            <a:pPr/>
            <a:r>
              <a:t>C</a:t>
            </a:r>
          </a:p>
        </p:txBody>
      </p:sp>
      <p:sp>
        <p:nvSpPr>
          <p:cNvPr id="538" name="D"/>
          <p:cNvSpPr txBox="1"/>
          <p:nvPr/>
        </p:nvSpPr>
        <p:spPr>
          <a:xfrm>
            <a:off x="9646508" y="3971622"/>
            <a:ext cx="323216" cy="52197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defRPr sz="3000">
                <a:solidFill>
                  <a:srgbClr val="000000"/>
                </a:solidFill>
                <a:latin typeface="Produkt Medium"/>
                <a:ea typeface="Produkt Medium"/>
                <a:cs typeface="Produkt Medium"/>
                <a:sym typeface="Produkt Medium"/>
              </a:defRPr>
            </a:lvl1pPr>
          </a:lstStyle>
          <a:p>
            <a:pPr/>
            <a:r>
              <a:t>D</a:t>
            </a:r>
          </a:p>
        </p:txBody>
      </p:sp>
      <p:pic>
        <p:nvPicPr>
          <p:cNvPr id="539" name="video pegado.png" descr="video pegado.png"/>
          <p:cNvPicPr>
            <a:picLocks noChangeAspect="1"/>
          </p:cNvPicPr>
          <p:nvPr/>
        </p:nvPicPr>
        <p:blipFill>
          <a:blip r:embed="rId4">
            <a:extLst/>
          </a:blip>
          <a:stretch>
            <a:fillRect/>
          </a:stretch>
        </p:blipFill>
        <p:spPr>
          <a:xfrm>
            <a:off x="9791859" y="4882846"/>
            <a:ext cx="622301" cy="215901"/>
          </a:xfrm>
          <a:prstGeom prst="rect">
            <a:avLst/>
          </a:prstGeom>
          <a:ln w="3175">
            <a:miter lim="400000"/>
          </a:ln>
        </p:spPr>
      </p:pic>
      <p:sp>
        <p:nvSpPr>
          <p:cNvPr id="540" name="To place neutrons scattering objects  in the thermal neutron beam so that they acts as isotropic sources."/>
          <p:cNvSpPr txBox="1"/>
          <p:nvPr/>
        </p:nvSpPr>
        <p:spPr>
          <a:xfrm>
            <a:off x="848879" y="7375205"/>
            <a:ext cx="2473729" cy="1780795"/>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lvl="1" indent="0">
              <a:spcBef>
                <a:spcPts val="1200"/>
              </a:spcBef>
              <a:buClr>
                <a:schemeClr val="accent1">
                  <a:satOff val="-9155"/>
                  <a:lumOff val="-32673"/>
                </a:schemeClr>
              </a:buClr>
              <a:defRPr sz="1800">
                <a:solidFill>
                  <a:srgbClr val="000000"/>
                </a:solidFill>
                <a:latin typeface="Produkt Medium"/>
                <a:ea typeface="Produkt Medium"/>
                <a:cs typeface="Produkt Medium"/>
                <a:sym typeface="Produkt Medium"/>
              </a:defRPr>
            </a:pPr>
            <a:r>
              <a:t>To place neutrons scattering objects  in the thermal neutron beam so that they acts as isotropic sources.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Número de diapositiva"/>
          <p:cNvSpPr txBox="1"/>
          <p:nvPr>
            <p:ph type="sldNum" sz="quarter" idx="2"/>
          </p:nvPr>
        </p:nvSpPr>
        <p:spPr>
          <a:xfrm>
            <a:off x="12607870" y="9364864"/>
            <a:ext cx="248934"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3" name="Results"/>
          <p:cNvSpPr txBox="1"/>
          <p:nvPr>
            <p:ph type="ctrTitle"/>
          </p:nvPr>
        </p:nvSpPr>
        <p:spPr>
          <a:xfrm>
            <a:off x="265390" y="2728"/>
            <a:ext cx="5057220" cy="694926"/>
          </a:xfrm>
          <a:prstGeom prst="rect">
            <a:avLst/>
          </a:prstGeom>
        </p:spPr>
        <p:txBody>
          <a:bodyPr/>
          <a:lstStyle/>
          <a:p>
            <a:pPr/>
            <a:r>
              <a:t>Results</a:t>
            </a:r>
          </a:p>
        </p:txBody>
      </p:sp>
      <p:pic>
        <p:nvPicPr>
          <p:cNvPr id="544" name="video pegado.png" descr="video pegado.png"/>
          <p:cNvPicPr>
            <a:picLocks noChangeAspect="1"/>
          </p:cNvPicPr>
          <p:nvPr/>
        </p:nvPicPr>
        <p:blipFill>
          <a:blip r:embed="rId2">
            <a:extLst/>
          </a:blip>
          <a:stretch>
            <a:fillRect/>
          </a:stretch>
        </p:blipFill>
        <p:spPr>
          <a:xfrm>
            <a:off x="163685" y="1262702"/>
            <a:ext cx="3838021" cy="3326285"/>
          </a:xfrm>
          <a:prstGeom prst="rect">
            <a:avLst/>
          </a:prstGeom>
          <a:ln w="3175">
            <a:miter lim="400000"/>
          </a:ln>
        </p:spPr>
      </p:pic>
      <p:pic>
        <p:nvPicPr>
          <p:cNvPr id="545" name="video pegado.png" descr="video pegado.png"/>
          <p:cNvPicPr>
            <a:picLocks noChangeAspect="1"/>
          </p:cNvPicPr>
          <p:nvPr/>
        </p:nvPicPr>
        <p:blipFill>
          <a:blip r:embed="rId3">
            <a:extLst/>
          </a:blip>
          <a:stretch>
            <a:fillRect/>
          </a:stretch>
        </p:blipFill>
        <p:spPr>
          <a:xfrm>
            <a:off x="3650" y="4813419"/>
            <a:ext cx="4158090" cy="4390859"/>
          </a:xfrm>
          <a:prstGeom prst="rect">
            <a:avLst/>
          </a:prstGeom>
          <a:ln w="3175">
            <a:miter lim="400000"/>
          </a:ln>
        </p:spPr>
      </p:pic>
      <p:pic>
        <p:nvPicPr>
          <p:cNvPr id="546" name="video pegado.png" descr="video pegado.png"/>
          <p:cNvPicPr>
            <a:picLocks noChangeAspect="1"/>
          </p:cNvPicPr>
          <p:nvPr/>
        </p:nvPicPr>
        <p:blipFill>
          <a:blip r:embed="rId4">
            <a:extLst/>
          </a:blip>
          <a:srcRect l="0" t="0" r="0" b="0"/>
          <a:stretch>
            <a:fillRect/>
          </a:stretch>
        </p:blipFill>
        <p:spPr>
          <a:xfrm>
            <a:off x="4351861" y="1287544"/>
            <a:ext cx="3869071" cy="3327401"/>
          </a:xfrm>
          <a:prstGeom prst="rect">
            <a:avLst/>
          </a:prstGeom>
          <a:ln w="3175">
            <a:miter lim="400000"/>
          </a:ln>
        </p:spPr>
      </p:pic>
      <p:pic>
        <p:nvPicPr>
          <p:cNvPr id="547" name="video pegado.png" descr="video pegado.png"/>
          <p:cNvPicPr>
            <a:picLocks noChangeAspect="1"/>
          </p:cNvPicPr>
          <p:nvPr/>
        </p:nvPicPr>
        <p:blipFill>
          <a:blip r:embed="rId5">
            <a:extLst/>
          </a:blip>
          <a:stretch>
            <a:fillRect/>
          </a:stretch>
        </p:blipFill>
        <p:spPr>
          <a:xfrm>
            <a:off x="4479296" y="4753734"/>
            <a:ext cx="4046208" cy="4390859"/>
          </a:xfrm>
          <a:prstGeom prst="rect">
            <a:avLst/>
          </a:prstGeom>
          <a:ln w="3175">
            <a:miter lim="400000"/>
          </a:ln>
        </p:spPr>
      </p:pic>
      <p:pic>
        <p:nvPicPr>
          <p:cNvPr id="548" name="video pegado.png" descr="video pegado.png"/>
          <p:cNvPicPr>
            <a:picLocks noChangeAspect="1"/>
          </p:cNvPicPr>
          <p:nvPr/>
        </p:nvPicPr>
        <p:blipFill>
          <a:blip r:embed="rId6">
            <a:extLst/>
          </a:blip>
          <a:stretch>
            <a:fillRect/>
          </a:stretch>
        </p:blipFill>
        <p:spPr>
          <a:xfrm>
            <a:off x="8715123" y="1296203"/>
            <a:ext cx="3838021" cy="3310084"/>
          </a:xfrm>
          <a:prstGeom prst="rect">
            <a:avLst/>
          </a:prstGeom>
          <a:ln w="3175">
            <a:miter lim="400000"/>
          </a:ln>
        </p:spPr>
      </p:pic>
      <p:pic>
        <p:nvPicPr>
          <p:cNvPr id="549" name="video pegado.png" descr="video pegado.png"/>
          <p:cNvPicPr>
            <a:picLocks noChangeAspect="1"/>
          </p:cNvPicPr>
          <p:nvPr/>
        </p:nvPicPr>
        <p:blipFill>
          <a:blip r:embed="rId7">
            <a:extLst/>
          </a:blip>
          <a:srcRect l="0" t="2456" r="0" b="0"/>
          <a:stretch>
            <a:fillRect/>
          </a:stretch>
        </p:blipFill>
        <p:spPr>
          <a:xfrm>
            <a:off x="8715625" y="4813419"/>
            <a:ext cx="4221731" cy="4359641"/>
          </a:xfrm>
          <a:prstGeom prst="rect">
            <a:avLst/>
          </a:prstGeom>
          <a:ln w="3175">
            <a:miter lim="400000"/>
          </a:ln>
        </p:spPr>
      </p:pic>
      <p:sp>
        <p:nvSpPr>
          <p:cNvPr id="550" name="1 cm  PE cube centered in the hole of the collimator"/>
          <p:cNvSpPr txBox="1"/>
          <p:nvPr/>
        </p:nvSpPr>
        <p:spPr>
          <a:xfrm>
            <a:off x="154631" y="802075"/>
            <a:ext cx="3856129" cy="619976"/>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algn="ctr" defTabSz="1733930">
              <a:spcBef>
                <a:spcPts val="0"/>
              </a:spcBef>
              <a:defRPr sz="1600">
                <a:solidFill>
                  <a:srgbClr val="000000"/>
                </a:solidFill>
                <a:latin typeface="Produkt Medium"/>
                <a:ea typeface="Produkt Medium"/>
                <a:cs typeface="Produkt Medium"/>
                <a:sym typeface="Produkt Medium"/>
              </a:defRPr>
            </a:pPr>
            <a:r>
              <a:t> 1 cm</a:t>
            </a:r>
            <a14:m>
              <m:oMath>
                <m:sSup>
                  <m:e/>
                  <m:sup>
                    <m:r>
                      <a:rPr xmlns:a="http://schemas.openxmlformats.org/drawingml/2006/main" sz="1950" i="1">
                        <a:solidFill>
                          <a:srgbClr val="000000"/>
                        </a:solidFill>
                        <a:latin typeface="Cambria Math" panose="02040503050406030204" pitchFamily="18" charset="0"/>
                      </a:rPr>
                      <m:t>3</m:t>
                    </m:r>
                  </m:sup>
                </m:sSup>
              </m:oMath>
            </a14:m>
            <a:r>
              <a:t> PE cube centered in the hole of the collimator</a:t>
            </a:r>
          </a:p>
        </p:txBody>
      </p:sp>
      <p:sp>
        <p:nvSpPr>
          <p:cNvPr id="551" name="8 cm PE cube centered in the hole of the collimator"/>
          <p:cNvSpPr txBox="1"/>
          <p:nvPr/>
        </p:nvSpPr>
        <p:spPr>
          <a:xfrm>
            <a:off x="8706069" y="775129"/>
            <a:ext cx="3856128" cy="619975"/>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algn="ctr" defTabSz="1733930">
              <a:spcBef>
                <a:spcPts val="0"/>
              </a:spcBef>
              <a:defRPr sz="1600">
                <a:solidFill>
                  <a:srgbClr val="000000"/>
                </a:solidFill>
                <a:latin typeface="Produkt Medium"/>
                <a:ea typeface="Produkt Medium"/>
                <a:cs typeface="Produkt Medium"/>
                <a:sym typeface="Produkt Medium"/>
              </a:defRPr>
            </a:pPr>
            <a:r>
              <a:t> 8 cm</a:t>
            </a:r>
            <a14:m>
              <m:oMath>
                <m:sSup>
                  <m:e/>
                  <m:sup>
                    <m:r>
                      <a:rPr xmlns:a="http://schemas.openxmlformats.org/drawingml/2006/main" sz="1950" i="1">
                        <a:solidFill>
                          <a:srgbClr val="000000"/>
                        </a:solidFill>
                        <a:latin typeface="Cambria Math" panose="02040503050406030204" pitchFamily="18" charset="0"/>
                      </a:rPr>
                      <m:t>3</m:t>
                    </m:r>
                  </m:sup>
                </m:sSup>
              </m:oMath>
            </a14:m>
            <a:r>
              <a:t>PE cube centered in the hole of the collimator</a:t>
            </a:r>
          </a:p>
        </p:txBody>
      </p:sp>
      <p:sp>
        <p:nvSpPr>
          <p:cNvPr id="552" name="1 cm PE cube displaced 2 cm downstream"/>
          <p:cNvSpPr txBox="1"/>
          <p:nvPr/>
        </p:nvSpPr>
        <p:spPr>
          <a:xfrm>
            <a:off x="4358333" y="775129"/>
            <a:ext cx="3856128" cy="619975"/>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algn="ctr" defTabSz="1733930">
              <a:spcBef>
                <a:spcPts val="0"/>
              </a:spcBef>
              <a:defRPr sz="1600">
                <a:solidFill>
                  <a:srgbClr val="000000"/>
                </a:solidFill>
                <a:latin typeface="Produkt Medium"/>
                <a:ea typeface="Produkt Medium"/>
                <a:cs typeface="Produkt Medium"/>
                <a:sym typeface="Produkt Medium"/>
              </a:defRPr>
            </a:pPr>
            <a:r>
              <a:t> 1 cm</a:t>
            </a:r>
            <a14:m>
              <m:oMath>
                <m:sSup>
                  <m:e/>
                  <m:sup>
                    <m:r>
                      <a:rPr xmlns:a="http://schemas.openxmlformats.org/drawingml/2006/main" sz="1950" i="1">
                        <a:solidFill>
                          <a:srgbClr val="000000"/>
                        </a:solidFill>
                        <a:latin typeface="Cambria Math" panose="02040503050406030204" pitchFamily="18" charset="0"/>
                      </a:rPr>
                      <m:t>3</m:t>
                    </m:r>
                  </m:sup>
                </m:sSup>
              </m:oMath>
            </a14:m>
            <a:r>
              <a:t>PE cube displaced 2 cm downstream</a:t>
            </a:r>
          </a:p>
        </p:txBody>
      </p:sp>
      <p:sp>
        <p:nvSpPr>
          <p:cNvPr id="553" name="Línea"/>
          <p:cNvSpPr/>
          <p:nvPr/>
        </p:nvSpPr>
        <p:spPr>
          <a:xfrm>
            <a:off x="1417784" y="4511732"/>
            <a:ext cx="1329822" cy="1"/>
          </a:xfrm>
          <a:prstGeom prst="line">
            <a:avLst/>
          </a:prstGeom>
          <a:ln w="38100">
            <a:solidFill>
              <a:srgbClr val="000000"/>
            </a:solidFill>
            <a:miter lim="400000"/>
            <a:tailEnd type="triangle"/>
          </a:ln>
        </p:spPr>
        <p:txBody>
          <a:bodyPr lIns="15240" tIns="15240" rIns="15240" bIns="15240" anchor="ctr"/>
          <a:lstStyle/>
          <a:p>
            <a:pPr/>
          </a:p>
        </p:txBody>
      </p:sp>
      <p:sp>
        <p:nvSpPr>
          <p:cNvPr id="554" name="Beam direction"/>
          <p:cNvSpPr txBox="1"/>
          <p:nvPr/>
        </p:nvSpPr>
        <p:spPr>
          <a:xfrm>
            <a:off x="1624887" y="4431236"/>
            <a:ext cx="753056" cy="141457"/>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800">
                <a:solidFill>
                  <a:srgbClr val="000000"/>
                </a:solidFill>
                <a:latin typeface="Arial"/>
                <a:ea typeface="Arial"/>
                <a:cs typeface="Arial"/>
                <a:sym typeface="Arial"/>
              </a:defRPr>
            </a:lvl1pPr>
          </a:lstStyle>
          <a:p>
            <a:pPr/>
            <a:r>
              <a:t>Beam direction</a:t>
            </a:r>
          </a:p>
        </p:txBody>
      </p:sp>
      <p:sp>
        <p:nvSpPr>
          <p:cNvPr id="555" name="Línea"/>
          <p:cNvSpPr/>
          <p:nvPr/>
        </p:nvSpPr>
        <p:spPr>
          <a:xfrm>
            <a:off x="5837489" y="4531124"/>
            <a:ext cx="1329822" cy="1"/>
          </a:xfrm>
          <a:prstGeom prst="line">
            <a:avLst/>
          </a:prstGeom>
          <a:ln w="38100">
            <a:solidFill>
              <a:srgbClr val="000000"/>
            </a:solidFill>
            <a:miter lim="400000"/>
            <a:tailEnd type="triangle"/>
          </a:ln>
        </p:spPr>
        <p:txBody>
          <a:bodyPr lIns="15240" tIns="15240" rIns="15240" bIns="15240" anchor="ctr"/>
          <a:lstStyle/>
          <a:p>
            <a:pPr/>
          </a:p>
        </p:txBody>
      </p:sp>
      <p:sp>
        <p:nvSpPr>
          <p:cNvPr id="556" name="Beam direction"/>
          <p:cNvSpPr txBox="1"/>
          <p:nvPr/>
        </p:nvSpPr>
        <p:spPr>
          <a:xfrm>
            <a:off x="6044592" y="4450628"/>
            <a:ext cx="753056" cy="141457"/>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800">
                <a:solidFill>
                  <a:srgbClr val="000000"/>
                </a:solidFill>
                <a:latin typeface="Arial"/>
                <a:ea typeface="Arial"/>
                <a:cs typeface="Arial"/>
                <a:sym typeface="Arial"/>
              </a:defRPr>
            </a:lvl1pPr>
          </a:lstStyle>
          <a:p>
            <a:pPr/>
            <a:r>
              <a:t>Beam direction</a:t>
            </a:r>
          </a:p>
        </p:txBody>
      </p:sp>
      <p:sp>
        <p:nvSpPr>
          <p:cNvPr id="557" name="Línea"/>
          <p:cNvSpPr/>
          <p:nvPr/>
        </p:nvSpPr>
        <p:spPr>
          <a:xfrm>
            <a:off x="10091496" y="4537826"/>
            <a:ext cx="1329821" cy="1"/>
          </a:xfrm>
          <a:prstGeom prst="line">
            <a:avLst/>
          </a:prstGeom>
          <a:ln w="38100">
            <a:solidFill>
              <a:srgbClr val="000000"/>
            </a:solidFill>
            <a:miter lim="400000"/>
            <a:tailEnd type="triangle"/>
          </a:ln>
        </p:spPr>
        <p:txBody>
          <a:bodyPr lIns="15240" tIns="15240" rIns="15240" bIns="15240" anchor="ctr"/>
          <a:lstStyle/>
          <a:p>
            <a:pPr/>
          </a:p>
        </p:txBody>
      </p:sp>
      <p:sp>
        <p:nvSpPr>
          <p:cNvPr id="558" name="Beam direction"/>
          <p:cNvSpPr txBox="1"/>
          <p:nvPr/>
        </p:nvSpPr>
        <p:spPr>
          <a:xfrm>
            <a:off x="10298598" y="4457330"/>
            <a:ext cx="753057" cy="141457"/>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800">
                <a:solidFill>
                  <a:srgbClr val="000000"/>
                </a:solidFill>
                <a:latin typeface="Arial"/>
                <a:ea typeface="Arial"/>
                <a:cs typeface="Arial"/>
                <a:sym typeface="Arial"/>
              </a:defRPr>
            </a:lvl1pPr>
          </a:lstStyle>
          <a:p>
            <a:pPr/>
            <a:r>
              <a:t>Beam direction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Número de diapositiva"/>
          <p:cNvSpPr txBox="1"/>
          <p:nvPr>
            <p:ph type="sldNum" sz="quarter" idx="2"/>
          </p:nvPr>
        </p:nvSpPr>
        <p:spPr>
          <a:xfrm>
            <a:off x="12574406" y="9364864"/>
            <a:ext cx="282398"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1" name="Neutron source Imaging"/>
          <p:cNvSpPr txBox="1"/>
          <p:nvPr>
            <p:ph type="ctrTitle"/>
          </p:nvPr>
        </p:nvSpPr>
        <p:spPr>
          <a:xfrm>
            <a:off x="265390" y="2728"/>
            <a:ext cx="6099612" cy="694926"/>
          </a:xfrm>
          <a:prstGeom prst="rect">
            <a:avLst/>
          </a:prstGeom>
        </p:spPr>
        <p:txBody>
          <a:bodyPr/>
          <a:lstStyle/>
          <a:p>
            <a:pPr/>
            <a:r>
              <a:t>Neutron source Imaging</a:t>
            </a:r>
          </a:p>
        </p:txBody>
      </p:sp>
      <p:pic>
        <p:nvPicPr>
          <p:cNvPr id="562" name="video pegado.png" descr="video pegado.png"/>
          <p:cNvPicPr>
            <a:picLocks noChangeAspect="1"/>
          </p:cNvPicPr>
          <p:nvPr/>
        </p:nvPicPr>
        <p:blipFill>
          <a:blip r:embed="rId2">
            <a:extLst/>
          </a:blip>
          <a:srcRect l="0" t="0" r="3402" b="23018"/>
          <a:stretch>
            <a:fillRect/>
          </a:stretch>
        </p:blipFill>
        <p:spPr>
          <a:xfrm>
            <a:off x="698671" y="786917"/>
            <a:ext cx="4418489" cy="4119847"/>
          </a:xfrm>
          <a:prstGeom prst="rect">
            <a:avLst/>
          </a:prstGeom>
          <a:ln w="12700">
            <a:solidFill>
              <a:srgbClr val="000000"/>
            </a:solidFill>
            <a:miter lim="400000"/>
          </a:ln>
        </p:spPr>
      </p:pic>
      <p:pic>
        <p:nvPicPr>
          <p:cNvPr id="563" name="video pegado.png" descr="video pegado.png"/>
          <p:cNvPicPr>
            <a:picLocks noChangeAspect="1"/>
          </p:cNvPicPr>
          <p:nvPr/>
        </p:nvPicPr>
        <p:blipFill>
          <a:blip r:embed="rId3">
            <a:extLst/>
          </a:blip>
          <a:srcRect l="3691" t="5598" r="4016" b="7578"/>
          <a:stretch>
            <a:fillRect/>
          </a:stretch>
        </p:blipFill>
        <p:spPr>
          <a:xfrm>
            <a:off x="179784" y="4935111"/>
            <a:ext cx="5228304" cy="4350958"/>
          </a:xfrm>
          <a:prstGeom prst="rect">
            <a:avLst/>
          </a:prstGeom>
          <a:ln w="3175">
            <a:miter lim="400000"/>
          </a:ln>
        </p:spPr>
      </p:pic>
      <p:pic>
        <p:nvPicPr>
          <p:cNvPr id="564" name="video pegado.png" descr="video pegado.png"/>
          <p:cNvPicPr>
            <a:picLocks noChangeAspect="1"/>
          </p:cNvPicPr>
          <p:nvPr/>
        </p:nvPicPr>
        <p:blipFill>
          <a:blip r:embed="rId4">
            <a:extLst/>
          </a:blip>
          <a:srcRect l="0" t="1507" r="0" b="364"/>
          <a:stretch>
            <a:fillRect/>
          </a:stretch>
        </p:blipFill>
        <p:spPr>
          <a:xfrm>
            <a:off x="6287404" y="861873"/>
            <a:ext cx="6376515" cy="8440184"/>
          </a:xfrm>
          <a:prstGeom prst="rect">
            <a:avLst/>
          </a:prstGeom>
          <a:ln w="3175">
            <a:miter lim="400000"/>
          </a:ln>
        </p:spPr>
      </p:pic>
      <p:sp>
        <p:nvSpPr>
          <p:cNvPr id="565" name="Línea"/>
          <p:cNvSpPr/>
          <p:nvPr/>
        </p:nvSpPr>
        <p:spPr>
          <a:xfrm flipV="1">
            <a:off x="3255122" y="3806750"/>
            <a:ext cx="728940" cy="1092860"/>
          </a:xfrm>
          <a:prstGeom prst="line">
            <a:avLst/>
          </a:prstGeom>
          <a:ln w="25400">
            <a:solidFill>
              <a:srgbClr val="C70B00"/>
            </a:solidFill>
            <a:miter lim="400000"/>
            <a:tailEnd type="triangle"/>
          </a:ln>
        </p:spPr>
        <p:txBody>
          <a:bodyPr lIns="15240" tIns="15240" rIns="15240" bIns="15240" anchor="ctr"/>
          <a:lstStyle/>
          <a:p>
            <a:pPr/>
          </a:p>
        </p:txBody>
      </p:sp>
      <p:sp>
        <p:nvSpPr>
          <p:cNvPr id="566" name="Beam direction"/>
          <p:cNvSpPr txBox="1"/>
          <p:nvPr/>
        </p:nvSpPr>
        <p:spPr>
          <a:xfrm rot="18180000">
            <a:off x="3189012" y="4192635"/>
            <a:ext cx="816202" cy="381095"/>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200">
                <a:solidFill>
                  <a:srgbClr val="000000"/>
                </a:solidFill>
                <a:latin typeface="Arial"/>
                <a:ea typeface="Arial"/>
                <a:cs typeface="Arial"/>
                <a:sym typeface="Arial"/>
              </a:defRPr>
            </a:lvl1pPr>
          </a:lstStyle>
          <a:p>
            <a:pPr/>
            <a:r>
              <a:t>Beam direction</a:t>
            </a:r>
          </a:p>
        </p:txBody>
      </p:sp>
      <p:sp>
        <p:nvSpPr>
          <p:cNvPr id="567" name="Línea"/>
          <p:cNvSpPr/>
          <p:nvPr/>
        </p:nvSpPr>
        <p:spPr>
          <a:xfrm flipV="1">
            <a:off x="1127057" y="2968550"/>
            <a:ext cx="1449931" cy="683697"/>
          </a:xfrm>
          <a:prstGeom prst="line">
            <a:avLst/>
          </a:prstGeom>
          <a:ln w="38100">
            <a:solidFill>
              <a:srgbClr val="C70B00"/>
            </a:solidFill>
            <a:miter lim="400000"/>
            <a:tailEnd type="triangle"/>
          </a:ln>
        </p:spPr>
        <p:txBody>
          <a:bodyPr lIns="15240" tIns="15240" rIns="15240" bIns="15240" anchor="ctr"/>
          <a:lstStyle/>
          <a:p>
            <a:pPr/>
          </a:p>
        </p:txBody>
      </p:sp>
      <p:sp>
        <p:nvSpPr>
          <p:cNvPr id="568" name="+X"/>
          <p:cNvSpPr txBox="1"/>
          <p:nvPr/>
        </p:nvSpPr>
        <p:spPr>
          <a:xfrm>
            <a:off x="2641383" y="2848068"/>
            <a:ext cx="305234" cy="203295"/>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200">
                <a:solidFill>
                  <a:srgbClr val="000000"/>
                </a:solidFill>
                <a:latin typeface="Arial"/>
                <a:ea typeface="Arial"/>
                <a:cs typeface="Arial"/>
                <a:sym typeface="Arial"/>
              </a:defRPr>
            </a:lvl1pPr>
          </a:lstStyle>
          <a:p>
            <a:pPr/>
            <a:r>
              <a:t>+X</a:t>
            </a:r>
          </a:p>
        </p:txBody>
      </p:sp>
      <p:sp>
        <p:nvSpPr>
          <p:cNvPr id="569" name="Línea"/>
          <p:cNvSpPr/>
          <p:nvPr/>
        </p:nvSpPr>
        <p:spPr>
          <a:xfrm flipV="1">
            <a:off x="970715" y="1606176"/>
            <a:ext cx="1" cy="1830170"/>
          </a:xfrm>
          <a:prstGeom prst="line">
            <a:avLst/>
          </a:prstGeom>
          <a:ln w="38100">
            <a:solidFill>
              <a:srgbClr val="C70B00"/>
            </a:solidFill>
            <a:miter lim="400000"/>
            <a:tailEnd type="triangle"/>
          </a:ln>
        </p:spPr>
        <p:txBody>
          <a:bodyPr lIns="15240" tIns="15240" rIns="15240" bIns="15240" anchor="ctr"/>
          <a:lstStyle/>
          <a:p>
            <a:pPr/>
          </a:p>
        </p:txBody>
      </p:sp>
      <p:sp>
        <p:nvSpPr>
          <p:cNvPr id="570" name="+Y"/>
          <p:cNvSpPr txBox="1"/>
          <p:nvPr/>
        </p:nvSpPr>
        <p:spPr>
          <a:xfrm>
            <a:off x="818099" y="1362168"/>
            <a:ext cx="305234" cy="203295"/>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200">
                <a:solidFill>
                  <a:srgbClr val="000000"/>
                </a:solidFill>
                <a:latin typeface="Arial"/>
                <a:ea typeface="Arial"/>
                <a:cs typeface="Arial"/>
                <a:sym typeface="Arial"/>
              </a:defRPr>
            </a:lvl1pPr>
          </a:lstStyle>
          <a:p>
            <a:pPr/>
            <a:r>
              <a:t>+Y</a:t>
            </a:r>
          </a:p>
        </p:txBody>
      </p:sp>
      <p:sp>
        <p:nvSpPr>
          <p:cNvPr id="571" name="Neutron imaging"/>
          <p:cNvSpPr txBox="1"/>
          <p:nvPr/>
        </p:nvSpPr>
        <p:spPr>
          <a:xfrm>
            <a:off x="1928002" y="4990796"/>
            <a:ext cx="1959748" cy="301987"/>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900">
                <a:solidFill>
                  <a:srgbClr val="000000"/>
                </a:solidFill>
                <a:latin typeface="Arial"/>
                <a:ea typeface="Arial"/>
                <a:cs typeface="Arial"/>
                <a:sym typeface="Arial"/>
              </a:defRPr>
            </a:lvl1pPr>
          </a:lstStyle>
          <a:p>
            <a:pPr/>
            <a:r>
              <a:t> Neutron imaging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Número de diapositiva"/>
          <p:cNvSpPr txBox="1"/>
          <p:nvPr>
            <p:ph type="sldNum" sz="quarter" idx="2"/>
          </p:nvPr>
        </p:nvSpPr>
        <p:spPr>
          <a:xfrm>
            <a:off x="12563611" y="9364864"/>
            <a:ext cx="293193"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4" name="Conclusions"/>
          <p:cNvSpPr txBox="1"/>
          <p:nvPr>
            <p:ph type="ctrTitle"/>
          </p:nvPr>
        </p:nvSpPr>
        <p:spPr>
          <a:xfrm>
            <a:off x="265390" y="2728"/>
            <a:ext cx="5057220" cy="694926"/>
          </a:xfrm>
          <a:prstGeom prst="rect">
            <a:avLst/>
          </a:prstGeom>
        </p:spPr>
        <p:txBody>
          <a:bodyPr/>
          <a:lstStyle/>
          <a:p>
            <a:pPr/>
            <a:r>
              <a:t>Conclusions </a:t>
            </a:r>
          </a:p>
        </p:txBody>
      </p:sp>
      <p:sp>
        <p:nvSpPr>
          <p:cNvPr id="575" name="Comprehensive Study: The GN-Vision device, designed for dual detection and spatial localization of  -ray and neutron sources, was thoroughly studied. Core components like the CLYC crystal, pinhole collimator, and Pulse Shape Discrimination (PSD) for neut"/>
          <p:cNvSpPr txBox="1"/>
          <p:nvPr/>
        </p:nvSpPr>
        <p:spPr>
          <a:xfrm>
            <a:off x="173106" y="1200087"/>
            <a:ext cx="11989721" cy="7506843"/>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lvl="1" marL="711200" indent="-254000">
              <a:spcBef>
                <a:spcPts val="20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Comprehensive Study</a:t>
            </a:r>
            <a:r>
              <a:t>: The GN-Vision device, designed for dual detection and spatial localization of </a:t>
            </a:r>
            <a14:m>
              <m:oMath>
                <m:r>
                  <a:rPr xmlns:a="http://schemas.openxmlformats.org/drawingml/2006/main" sz="2150" i="1">
                    <a:solidFill>
                      <a:srgbClr val="000000"/>
                    </a:solidFill>
                    <a:latin typeface="Cambria Math" panose="02040503050406030204" pitchFamily="18" charset="0"/>
                  </a:rPr>
                  <m:t>γ</m:t>
                </m:r>
              </m:oMath>
            </a14:m>
            <a:r>
              <a:t>-ray and neutron sources, was thoroughly studied. Core components like the CLYC crystal, pinhole collimator, and Pulse Shape Discrimination (PSD) for neutron-gamma discrimination were examined.</a:t>
            </a:r>
          </a:p>
          <a:p>
            <a:pPr lvl="1" marL="711200" indent="-254000">
              <a:spcBef>
                <a:spcPts val="20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Spatial Characterization: </a:t>
            </a:r>
            <a:r>
              <a:t>A scanning table with mechanical collimation and PET coincidences was used to characterize the CLYC-6 detector's spatial resolution, linearity, and compression for </a:t>
            </a:r>
            <a14:m>
              <m:oMath>
                <m:r>
                  <a:rPr xmlns:a="http://schemas.openxmlformats.org/drawingml/2006/main" sz="2150" i="1">
                    <a:solidFill>
                      <a:srgbClr val="000000"/>
                    </a:solidFill>
                    <a:latin typeface="Cambria Math" panose="02040503050406030204" pitchFamily="18" charset="0"/>
                  </a:rPr>
                  <m:t>γ</m:t>
                </m:r>
              </m:oMath>
            </a14:m>
            <a:r>
              <a:t>-rays.  GEANT4 simulations helped separate the intrinsic resolution of the detector from experimental setup influences. They showed how spatial and energy resolution affect image quality. Results showed high spatial resolution below 6 mm and adequate linearity .</a:t>
            </a:r>
          </a:p>
          <a:p>
            <a:pPr lvl="1" marL="711200" indent="-254000">
              <a:spcBef>
                <a:spcPts val="20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Imaging Quality</a:t>
            </a:r>
            <a:r>
              <a:t>: GEANT4 simulations  of GN-VISION device were carried to analyze how spatial experimental effects impact on Compton and Neutron imaging. The results showed an imaging broadened source distributions and increased background noise, but source positioning remained accurate.</a:t>
            </a:r>
          </a:p>
          <a:p>
            <a:pPr lvl="1" marL="711200" indent="-254000">
              <a:spcBef>
                <a:spcPts val="20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Neutron-Gamma Discrimination:</a:t>
            </a:r>
            <a:r>
              <a:t> Effective discrimination was achieved using PSD techniques, with a high Figure of Merit (FOM) of 2.921 indicating good separation between neutron and </a:t>
            </a:r>
            <a14:m>
              <m:oMath>
                <m:r>
                  <a:rPr xmlns:a="http://schemas.openxmlformats.org/drawingml/2006/main" sz="2150" i="1">
                    <a:solidFill>
                      <a:srgbClr val="000000"/>
                    </a:solidFill>
                    <a:latin typeface="Cambria Math" panose="02040503050406030204" pitchFamily="18" charset="0"/>
                  </a:rPr>
                  <m:t>γ</m:t>
                </m:r>
              </m:oMath>
            </a14:m>
            <a:r>
              <a:t>-ray events.</a:t>
            </a:r>
          </a:p>
          <a:p>
            <a:pPr lvl="1" marL="711200" indent="-254000">
              <a:spcBef>
                <a:spcPts val="20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Experimental Validation</a:t>
            </a:r>
            <a:r>
              <a:t>: Initial tests with a </a:t>
            </a:r>
            <a14:m>
              <m:oMath>
                <m:sSup>
                  <m:e/>
                  <m:sup>
                    <m:r>
                      <a:rPr xmlns:a="http://schemas.openxmlformats.org/drawingml/2006/main" sz="2150" i="1">
                        <a:solidFill>
                          <a:srgbClr val="000000"/>
                        </a:solidFill>
                        <a:latin typeface="Cambria Math" panose="02040503050406030204" pitchFamily="18" charset="0"/>
                      </a:rPr>
                      <m:t>252</m:t>
                    </m:r>
                  </m:sup>
                </m:sSup>
              </m:oMath>
            </a14:m>
            <a:r>
              <a:t>Cf source demonstrated the system's ability to distinguish between </a:t>
            </a:r>
            <a14:m>
              <m:oMath>
                <m:r>
                  <a:rPr xmlns:a="http://schemas.openxmlformats.org/drawingml/2006/main" sz="2150" i="1">
                    <a:solidFill>
                      <a:srgbClr val="000000"/>
                    </a:solidFill>
                    <a:latin typeface="Cambria Math" panose="02040503050406030204" pitchFamily="18" charset="0"/>
                  </a:rPr>
                  <m:t>γ</m:t>
                </m:r>
              </m:oMath>
            </a14:m>
            <a:r>
              <a:t>s and neutron radiation, with clear interaction patterns corresponding to the experimental setup.</a:t>
            </a:r>
          </a:p>
          <a:p>
            <a:pPr lvl="1" marL="711200" indent="-254000">
              <a:spcBef>
                <a:spcPts val="20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Neutron Imaging Proof-of-Concept</a:t>
            </a:r>
            <a:r>
              <a:t>: At the ILL in France, GN-Vision successfully distinguished between different neutron source positions and sizes, confirming its neutron imaging capability and potential for detailed spatial neutron detection.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THANKS"/>
          <p:cNvSpPr txBox="1"/>
          <p:nvPr/>
        </p:nvSpPr>
        <p:spPr>
          <a:xfrm>
            <a:off x="5299555" y="4615815"/>
            <a:ext cx="2033157" cy="52197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spcBef>
                <a:spcPts val="2000"/>
              </a:spcBef>
              <a:buClr>
                <a:schemeClr val="accent1">
                  <a:satOff val="-9155"/>
                  <a:lumOff val="-32673"/>
                </a:schemeClr>
              </a:buClr>
              <a:defRPr sz="3000">
                <a:solidFill>
                  <a:srgbClr val="000000"/>
                </a:solidFill>
                <a:latin typeface="Produkt Medium"/>
                <a:ea typeface="Produkt Medium"/>
                <a:cs typeface="Produkt Medium"/>
                <a:sym typeface="Produkt Medium"/>
              </a:defRPr>
            </a:lvl1pPr>
          </a:lstStyle>
          <a:p>
            <a:pPr/>
            <a:r>
              <a:t>THANKS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Supportive Slide"/>
          <p:cNvSpPr txBox="1"/>
          <p:nvPr/>
        </p:nvSpPr>
        <p:spPr>
          <a:xfrm>
            <a:off x="4651094" y="4615815"/>
            <a:ext cx="3702612" cy="521971"/>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spcBef>
                <a:spcPts val="2000"/>
              </a:spcBef>
              <a:buClr>
                <a:schemeClr val="accent1">
                  <a:satOff val="-9155"/>
                  <a:lumOff val="-32673"/>
                </a:schemeClr>
              </a:buClr>
              <a:defRPr sz="3000">
                <a:solidFill>
                  <a:srgbClr val="000000"/>
                </a:solidFill>
                <a:latin typeface="Produkt Medium"/>
                <a:ea typeface="Produkt Medium"/>
                <a:cs typeface="Produkt Medium"/>
                <a:sym typeface="Produkt Medium"/>
              </a:defRPr>
            </a:lvl1pPr>
          </a:lstStyle>
          <a:p>
            <a:pPr/>
            <a:r>
              <a:t>Supportive Slide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Número de diapositiva"/>
          <p:cNvSpPr txBox="1"/>
          <p:nvPr>
            <p:ph type="sldNum" sz="quarter" idx="2"/>
          </p:nvPr>
        </p:nvSpPr>
        <p:spPr>
          <a:xfrm>
            <a:off x="12562531" y="9364864"/>
            <a:ext cx="294273"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2" name="Content"/>
          <p:cNvSpPr txBox="1"/>
          <p:nvPr>
            <p:ph type="ctrTitle"/>
          </p:nvPr>
        </p:nvSpPr>
        <p:spPr>
          <a:xfrm>
            <a:off x="400856" y="2728"/>
            <a:ext cx="5057221" cy="694926"/>
          </a:xfrm>
          <a:prstGeom prst="rect">
            <a:avLst/>
          </a:prstGeom>
        </p:spPr>
        <p:txBody>
          <a:bodyPr/>
          <a:lstStyle/>
          <a:p>
            <a:pPr/>
            <a:r>
              <a:t>Content</a:t>
            </a:r>
          </a:p>
        </p:txBody>
      </p:sp>
      <p:sp>
        <p:nvSpPr>
          <p:cNvPr id="583" name="Background for the development of GN-Vision…"/>
          <p:cNvSpPr txBox="1"/>
          <p:nvPr/>
        </p:nvSpPr>
        <p:spPr>
          <a:xfrm>
            <a:off x="813537" y="829638"/>
            <a:ext cx="5721993" cy="8094323"/>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28600" indent="-228600">
              <a:spcBef>
                <a:spcPts val="2000"/>
              </a:spcBef>
              <a:buClr>
                <a:srgbClr val="000000"/>
              </a:buClr>
              <a:buSzPct val="100000"/>
              <a:buAutoNum type="arabicPeriod" startAt="1"/>
              <a:defRPr sz="2200">
                <a:solidFill>
                  <a:srgbClr val="000000"/>
                </a:solidFill>
                <a:latin typeface="Produkt Medium"/>
                <a:ea typeface="Produkt Medium"/>
                <a:cs typeface="Produkt Medium"/>
                <a:sym typeface="Produkt Medium"/>
              </a:defRPr>
            </a:pPr>
            <a:r>
              <a:t> Background for the development of GN-Vision</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Motivation</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Scintillation Detectors</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The i-TED Concept</a:t>
            </a:r>
          </a:p>
          <a:p>
            <a:pPr marL="228600" indent="-228600">
              <a:spcBef>
                <a:spcPts val="2000"/>
              </a:spcBef>
              <a:buSzPct val="100000"/>
              <a:buAutoNum type="arabicPeriod" startAt="1"/>
              <a:defRPr sz="2200">
                <a:solidFill>
                  <a:srgbClr val="000000"/>
                </a:solidFill>
                <a:latin typeface="Produkt Medium"/>
                <a:ea typeface="Produkt Medium"/>
                <a:cs typeface="Produkt Medium"/>
                <a:sym typeface="Produkt Medium"/>
              </a:defRPr>
            </a:pPr>
            <a:r>
              <a:t> GN-Vision: Imaging of </a:t>
            </a:r>
            <a14:m>
              <m:oMath>
                <m:r>
                  <a:rPr xmlns:a="http://schemas.openxmlformats.org/drawingml/2006/main" sz="2650" i="1">
                    <a:solidFill>
                      <a:srgbClr val="000000"/>
                    </a:solidFill>
                    <a:latin typeface="Cambria Math" panose="02040503050406030204" pitchFamily="18" charset="0"/>
                  </a:rPr>
                  <m:t>γ</m:t>
                </m:r>
              </m:oMath>
            </a14:m>
            <a:r>
              <a:t>-rays and Neutrons</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Overview &amp; Core components of GN-Vision</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 Readout electronics of GN-Vision</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GN-Vision: status and goals of this work</a:t>
            </a:r>
          </a:p>
          <a:p>
            <a:pPr marL="228600" indent="-228600">
              <a:spcBef>
                <a:spcPts val="2000"/>
              </a:spcBef>
              <a:buClr>
                <a:srgbClr val="000000"/>
              </a:buClr>
              <a:buSzPct val="100000"/>
              <a:buAutoNum type="arabicPeriod" startAt="1"/>
              <a:defRPr sz="2200">
                <a:solidFill>
                  <a:srgbClr val="000000"/>
                </a:solidFill>
                <a:latin typeface="Produkt Medium"/>
                <a:ea typeface="Produkt Medium"/>
                <a:cs typeface="Produkt Medium"/>
                <a:sym typeface="Produkt Medium"/>
              </a:defRPr>
            </a:pPr>
            <a:r>
              <a:t> Characterization of the spatial resolution of the CLYC</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Experimental Setup and Measurements</a:t>
            </a:r>
          </a:p>
        </p:txBody>
      </p:sp>
      <p:sp>
        <p:nvSpPr>
          <p:cNvPr id="584" name="Geant4 simulations…"/>
          <p:cNvSpPr txBox="1"/>
          <p:nvPr/>
        </p:nvSpPr>
        <p:spPr>
          <a:xfrm>
            <a:off x="6778802" y="745786"/>
            <a:ext cx="5057221" cy="8511287"/>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Geant4 simulations</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Results</a:t>
            </a:r>
          </a:p>
          <a:p>
            <a:pPr marL="228600" indent="-228600">
              <a:spcBef>
                <a:spcPts val="2000"/>
              </a:spcBef>
              <a:buSzPct val="100000"/>
              <a:buAutoNum type="arabicPeriod" startAt="4"/>
              <a:defRPr sz="2200">
                <a:solidFill>
                  <a:srgbClr val="000000"/>
                </a:solidFill>
                <a:latin typeface="Produkt Medium"/>
                <a:ea typeface="Produkt Medium"/>
                <a:cs typeface="Produkt Medium"/>
                <a:sym typeface="Produkt Medium"/>
              </a:defRPr>
            </a:pPr>
            <a:r>
              <a:t> Impact of the spatial resolution on GN-VISION</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Geant4 simulation</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 Results</a:t>
            </a:r>
          </a:p>
          <a:p>
            <a:pPr marL="228600" indent="-228600">
              <a:spcBef>
                <a:spcPts val="2000"/>
              </a:spcBef>
              <a:buSzPct val="100000"/>
              <a:buAutoNum type="arabicPeriod" startAt="4"/>
              <a:defRPr sz="2200">
                <a:solidFill>
                  <a:srgbClr val="000000"/>
                </a:solidFill>
                <a:latin typeface="Produkt Medium"/>
                <a:ea typeface="Produkt Medium"/>
                <a:cs typeface="Produkt Medium"/>
                <a:sym typeface="Produkt Medium"/>
              </a:defRPr>
            </a:pPr>
            <a:r>
              <a:t> First test of the position-sensitive’s response to neutrons</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Experimental setup and Measurements</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 Neutron-gamma discrimination</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Results</a:t>
            </a:r>
          </a:p>
          <a:p>
            <a:pPr marL="228600" indent="-228600">
              <a:spcBef>
                <a:spcPts val="2000"/>
              </a:spcBef>
              <a:buSzPct val="100000"/>
              <a:buAutoNum type="arabicPeriod" startAt="4"/>
              <a:defRPr sz="2200">
                <a:solidFill>
                  <a:srgbClr val="000000"/>
                </a:solidFill>
                <a:latin typeface="Produkt Medium"/>
                <a:ea typeface="Produkt Medium"/>
                <a:cs typeface="Produkt Medium"/>
                <a:sym typeface="Produkt Medium"/>
              </a:defRPr>
            </a:pPr>
            <a:r>
              <a:t> First POC experiment of neutron imaging at ILL</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Experiment at ILL </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Measurements and Results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Número de diapositiva"/>
          <p:cNvSpPr txBox="1"/>
          <p:nvPr>
            <p:ph type="sldNum" sz="quarter" idx="2"/>
          </p:nvPr>
        </p:nvSpPr>
        <p:spPr>
          <a:xfrm>
            <a:off x="12582826" y="9364864"/>
            <a:ext cx="273978"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7" name="Radiation-Matter Interaction &amp; Scintillation Detectors"/>
          <p:cNvSpPr txBox="1"/>
          <p:nvPr>
            <p:ph type="ctrTitle"/>
          </p:nvPr>
        </p:nvSpPr>
        <p:spPr>
          <a:xfrm>
            <a:off x="265390" y="2728"/>
            <a:ext cx="10312053" cy="694926"/>
          </a:xfrm>
          <a:prstGeom prst="rect">
            <a:avLst/>
          </a:prstGeom>
        </p:spPr>
        <p:txBody>
          <a:bodyPr/>
          <a:lstStyle>
            <a:lvl1pPr defTabSz="217469">
              <a:defRPr spc="-33" sz="3354"/>
            </a:lvl1pPr>
          </a:lstStyle>
          <a:p>
            <a:pPr/>
            <a:r>
              <a:t>Radiation-Matter Interaction &amp; Scintillation Detectors</a:t>
            </a:r>
          </a:p>
        </p:txBody>
      </p:sp>
      <p:sp>
        <p:nvSpPr>
          <p:cNvPr id="588" name="-Rays…"/>
          <p:cNvSpPr txBox="1"/>
          <p:nvPr/>
        </p:nvSpPr>
        <p:spPr>
          <a:xfrm>
            <a:off x="5464088" y="1392114"/>
            <a:ext cx="3590570" cy="2303123"/>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20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14:m>
              <m:oMath>
                <m:r>
                  <a:rPr xmlns:a="http://schemas.openxmlformats.org/drawingml/2006/main" sz="2650" i="1">
                    <a:solidFill>
                      <a:srgbClr val="000000"/>
                    </a:solidFill>
                    <a:latin typeface="Cambria Math" panose="02040503050406030204" pitchFamily="18" charset="0"/>
                  </a:rPr>
                  <m:t>γ</m:t>
                </m:r>
              </m:oMath>
            </a14:m>
            <a:r>
              <a:t>-Rays</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Photoelectric Effect</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Compton Scattering</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Pair Production</a:t>
            </a:r>
          </a:p>
        </p:txBody>
      </p:sp>
      <p:pic>
        <p:nvPicPr>
          <p:cNvPr id="589" name="video pegado.png" descr="video pegado.png"/>
          <p:cNvPicPr>
            <a:picLocks noChangeAspect="1"/>
          </p:cNvPicPr>
          <p:nvPr/>
        </p:nvPicPr>
        <p:blipFill>
          <a:blip r:embed="rId2">
            <a:extLst/>
          </a:blip>
          <a:srcRect l="10167" t="8230" r="4853" b="8230"/>
          <a:stretch>
            <a:fillRect/>
          </a:stretch>
        </p:blipFill>
        <p:spPr>
          <a:xfrm>
            <a:off x="4919977" y="6707588"/>
            <a:ext cx="3766544" cy="2355322"/>
          </a:xfrm>
          <a:prstGeom prst="rect">
            <a:avLst/>
          </a:prstGeom>
          <a:ln w="12700">
            <a:solidFill>
              <a:srgbClr val="000000"/>
            </a:solidFill>
            <a:miter lim="400000"/>
          </a:ln>
        </p:spPr>
      </p:pic>
      <p:pic>
        <p:nvPicPr>
          <p:cNvPr id="590" name="video pegado.png" descr="video pegado.png"/>
          <p:cNvPicPr>
            <a:picLocks noChangeAspect="1"/>
          </p:cNvPicPr>
          <p:nvPr/>
        </p:nvPicPr>
        <p:blipFill>
          <a:blip r:embed="rId3">
            <a:extLst/>
          </a:blip>
          <a:srcRect l="0" t="8740" r="4862" b="8740"/>
          <a:stretch>
            <a:fillRect/>
          </a:stretch>
        </p:blipFill>
        <p:spPr>
          <a:xfrm>
            <a:off x="8880790" y="6767913"/>
            <a:ext cx="3769718" cy="2295129"/>
          </a:xfrm>
          <a:prstGeom prst="rect">
            <a:avLst/>
          </a:prstGeom>
          <a:ln w="12700">
            <a:solidFill>
              <a:srgbClr val="000000"/>
            </a:solidFill>
            <a:miter lim="400000"/>
          </a:ln>
        </p:spPr>
      </p:pic>
      <p:sp>
        <p:nvSpPr>
          <p:cNvPr id="591" name="Neutron…"/>
          <p:cNvSpPr txBox="1"/>
          <p:nvPr/>
        </p:nvSpPr>
        <p:spPr>
          <a:xfrm>
            <a:off x="9224669" y="1437632"/>
            <a:ext cx="3590570" cy="2212087"/>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p>
            <a:pPr marL="254000" indent="-254000">
              <a:spcBef>
                <a:spcPts val="20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Neutron</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Elastic Scattering</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Inelastic Scattering</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Absorption Reactions</a:t>
            </a:r>
          </a:p>
        </p:txBody>
      </p:sp>
      <p:sp>
        <p:nvSpPr>
          <p:cNvPr id="592" name="Scintillation Detectors…"/>
          <p:cNvSpPr txBox="1"/>
          <p:nvPr/>
        </p:nvSpPr>
        <p:spPr>
          <a:xfrm>
            <a:off x="347878" y="4530973"/>
            <a:ext cx="4204885" cy="3532887"/>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20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Scintillation Detectors</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Monolithic Crystals &amp; Pixelated Crystals</a:t>
            </a:r>
          </a:p>
          <a:p>
            <a:pPr>
              <a:spcBef>
                <a:spcPts val="2000"/>
              </a:spcBef>
              <a:defRPr sz="2200">
                <a:solidFill>
                  <a:srgbClr val="000000"/>
                </a:solidFill>
                <a:latin typeface="Produkt Light"/>
                <a:ea typeface="Produkt Light"/>
                <a:cs typeface="Produkt Light"/>
                <a:sym typeface="Produkt Light"/>
              </a:defRPr>
            </a:pPr>
          </a:p>
          <a:p>
            <a:pPr>
              <a:spcBef>
                <a:spcPts val="2000"/>
              </a:spcBef>
              <a:defRPr sz="2200">
                <a:solidFill>
                  <a:srgbClr val="000000"/>
                </a:solidFill>
                <a:latin typeface="Produkt Light"/>
                <a:ea typeface="Produkt Light"/>
                <a:cs typeface="Produkt Light"/>
                <a:sym typeface="Produkt Light"/>
              </a:defRPr>
            </a:pPr>
          </a:p>
          <a:p>
            <a:pPr marL="228600" indent="-228600">
              <a:spcBef>
                <a:spcPts val="2000"/>
              </a:spcBef>
              <a:buSzPct val="100000"/>
              <a:buChar char="‣"/>
              <a:defRPr sz="2200">
                <a:solidFill>
                  <a:srgbClr val="000000"/>
                </a:solidFill>
                <a:latin typeface="Produkt Medium"/>
                <a:ea typeface="Produkt Medium"/>
                <a:cs typeface="Produkt Medium"/>
                <a:sym typeface="Produkt Medium"/>
              </a:defRPr>
            </a:pPr>
            <a:r>
              <a:t>Photosensors: PMTs and SiPMs</a:t>
            </a:r>
          </a:p>
        </p:txBody>
      </p:sp>
      <p:sp>
        <p:nvSpPr>
          <p:cNvPr id="593" name="Rectángulo"/>
          <p:cNvSpPr/>
          <p:nvPr/>
        </p:nvSpPr>
        <p:spPr>
          <a:xfrm>
            <a:off x="-38680" y="1310251"/>
            <a:ext cx="13082160" cy="2482747"/>
          </a:xfrm>
          <a:prstGeom prst="rect">
            <a:avLst/>
          </a:prstGeom>
          <a:solidFill>
            <a:schemeClr val="accent4">
              <a:alpha val="13041"/>
            </a:schemeClr>
          </a:solidFill>
          <a:ln w="3175">
            <a:miter lim="400000"/>
          </a:ln>
        </p:spPr>
        <p:txBody>
          <a:bodyPr lIns="15240" tIns="15240" rIns="15240" bIns="15240" anchor="ctr"/>
          <a:lstStyle/>
          <a:p>
            <a:pPr algn="ctr" defTabSz="587022">
              <a:spcBef>
                <a:spcPts val="0"/>
              </a:spcBef>
              <a:defRPr sz="1800"/>
            </a:pPr>
          </a:p>
        </p:txBody>
      </p:sp>
      <p:sp>
        <p:nvSpPr>
          <p:cNvPr id="594" name="Radiation-Matter Interaction"/>
          <p:cNvSpPr txBox="1"/>
          <p:nvPr/>
        </p:nvSpPr>
        <p:spPr>
          <a:xfrm>
            <a:off x="572492" y="2320473"/>
            <a:ext cx="4498976" cy="446406"/>
          </a:xfrm>
          <a:prstGeom prst="rect">
            <a:avLst/>
          </a:prstGeom>
          <a:solidFill>
            <a:schemeClr val="accent4"/>
          </a:solidFill>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587022">
              <a:spcBef>
                <a:spcPts val="0"/>
              </a:spcBef>
              <a:defRPr sz="2500">
                <a:solidFill>
                  <a:srgbClr val="000000"/>
                </a:solidFill>
                <a:latin typeface="Produkt Medium"/>
                <a:ea typeface="Produkt Medium"/>
                <a:cs typeface="Produkt Medium"/>
                <a:sym typeface="Produkt Medium"/>
              </a:defRPr>
            </a:lvl1pPr>
          </a:lstStyle>
          <a:p>
            <a:pPr/>
            <a:r>
              <a:t>Radiation-Matter Interaction</a:t>
            </a:r>
          </a:p>
        </p:txBody>
      </p:sp>
      <p:pic>
        <p:nvPicPr>
          <p:cNvPr id="595" name="video pegado.png" descr="video pegado.png"/>
          <p:cNvPicPr>
            <a:picLocks noChangeAspect="1"/>
          </p:cNvPicPr>
          <p:nvPr/>
        </p:nvPicPr>
        <p:blipFill>
          <a:blip r:embed="rId4">
            <a:extLst/>
          </a:blip>
          <a:srcRect l="0" t="6128" r="0" b="0"/>
          <a:stretch>
            <a:fillRect/>
          </a:stretch>
        </p:blipFill>
        <p:spPr>
          <a:xfrm>
            <a:off x="9338950" y="3984258"/>
            <a:ext cx="3199712" cy="2442940"/>
          </a:xfrm>
          <a:prstGeom prst="rect">
            <a:avLst/>
          </a:prstGeom>
          <a:ln w="3175">
            <a:miter lim="400000"/>
          </a:ln>
        </p:spPr>
      </p:pic>
      <p:pic>
        <p:nvPicPr>
          <p:cNvPr id="596" name="video pegado.png" descr="video pegado.png"/>
          <p:cNvPicPr>
            <a:picLocks noChangeAspect="1"/>
          </p:cNvPicPr>
          <p:nvPr/>
        </p:nvPicPr>
        <p:blipFill>
          <a:blip r:embed="rId5">
            <a:extLst/>
          </a:blip>
          <a:srcRect l="0" t="6789" r="0" b="0"/>
          <a:stretch>
            <a:fillRect/>
          </a:stretch>
        </p:blipFill>
        <p:spPr>
          <a:xfrm>
            <a:off x="4882157" y="4148766"/>
            <a:ext cx="3240587" cy="2222179"/>
          </a:xfrm>
          <a:prstGeom prst="rect">
            <a:avLst/>
          </a:prstGeom>
          <a:ln w="3175">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8" name="video pegado.png" descr="video pegado.png"/>
          <p:cNvPicPr>
            <a:picLocks noChangeAspect="1"/>
          </p:cNvPicPr>
          <p:nvPr/>
        </p:nvPicPr>
        <p:blipFill>
          <a:blip r:embed="rId2">
            <a:extLst/>
          </a:blip>
          <a:stretch>
            <a:fillRect/>
          </a:stretch>
        </p:blipFill>
        <p:spPr>
          <a:xfrm>
            <a:off x="8875121" y="864816"/>
            <a:ext cx="1651865" cy="1471275"/>
          </a:xfrm>
          <a:prstGeom prst="rect">
            <a:avLst/>
          </a:prstGeom>
          <a:ln w="3175">
            <a:miter lim="400000"/>
          </a:ln>
        </p:spPr>
      </p:pic>
      <p:pic>
        <p:nvPicPr>
          <p:cNvPr id="599" name="Image_Created.pdf" descr="Image_Created.pdf"/>
          <p:cNvPicPr>
            <a:picLocks noChangeAspect="1"/>
          </p:cNvPicPr>
          <p:nvPr/>
        </p:nvPicPr>
        <p:blipFill>
          <a:blip r:embed="rId3">
            <a:extLst/>
          </a:blip>
          <a:stretch>
            <a:fillRect/>
          </a:stretch>
        </p:blipFill>
        <p:spPr>
          <a:xfrm>
            <a:off x="8218479" y="7649070"/>
            <a:ext cx="1536304" cy="1471275"/>
          </a:xfrm>
          <a:prstGeom prst="rect">
            <a:avLst/>
          </a:prstGeom>
          <a:ln w="3175">
            <a:miter lim="400000"/>
          </a:ln>
        </p:spPr>
      </p:pic>
      <p:pic>
        <p:nvPicPr>
          <p:cNvPr id="600" name="PSD_NoOpt_total.png" descr="PSD_NoOpt_total.png"/>
          <p:cNvPicPr>
            <a:picLocks noChangeAspect="1"/>
          </p:cNvPicPr>
          <p:nvPr/>
        </p:nvPicPr>
        <p:blipFill>
          <a:blip r:embed="rId4">
            <a:extLst/>
          </a:blip>
          <a:srcRect l="0" t="0" r="0" b="0"/>
          <a:stretch>
            <a:fillRect/>
          </a:stretch>
        </p:blipFill>
        <p:spPr>
          <a:xfrm>
            <a:off x="8218479" y="5960828"/>
            <a:ext cx="1536190" cy="1387868"/>
          </a:xfrm>
          <a:prstGeom prst="rect">
            <a:avLst/>
          </a:prstGeom>
          <a:ln w="3175">
            <a:miter lim="400000"/>
          </a:ln>
        </p:spPr>
      </p:pic>
      <p:pic>
        <p:nvPicPr>
          <p:cNvPr id="601" name="video pegado.png" descr="video pegado.png"/>
          <p:cNvPicPr>
            <a:picLocks noChangeAspect="1"/>
          </p:cNvPicPr>
          <p:nvPr/>
        </p:nvPicPr>
        <p:blipFill>
          <a:blip r:embed="rId5">
            <a:extLst/>
          </a:blip>
          <a:stretch>
            <a:fillRect/>
          </a:stretch>
        </p:blipFill>
        <p:spPr>
          <a:xfrm>
            <a:off x="6974637" y="4261015"/>
            <a:ext cx="4023989" cy="1480829"/>
          </a:xfrm>
          <a:prstGeom prst="rect">
            <a:avLst/>
          </a:prstGeom>
          <a:ln w="3175">
            <a:miter lim="400000"/>
          </a:ln>
        </p:spPr>
      </p:pic>
      <p:sp>
        <p:nvSpPr>
          <p:cNvPr id="602" name="Número de diapositiva"/>
          <p:cNvSpPr txBox="1"/>
          <p:nvPr>
            <p:ph type="sldNum" sz="quarter" idx="2"/>
          </p:nvPr>
        </p:nvSpPr>
        <p:spPr>
          <a:xfrm>
            <a:off x="12565122" y="9364864"/>
            <a:ext cx="291682"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3" name="GN-Vision: status and goals of this work"/>
          <p:cNvSpPr txBox="1"/>
          <p:nvPr>
            <p:ph type="ctrTitle"/>
          </p:nvPr>
        </p:nvSpPr>
        <p:spPr>
          <a:xfrm>
            <a:off x="265390" y="2728"/>
            <a:ext cx="10214959" cy="694926"/>
          </a:xfrm>
          <a:prstGeom prst="rect">
            <a:avLst/>
          </a:prstGeom>
        </p:spPr>
        <p:txBody>
          <a:bodyPr/>
          <a:lstStyle/>
          <a:p>
            <a:pPr/>
            <a:r>
              <a:t>GN-Vision: status and goals of this work</a:t>
            </a:r>
          </a:p>
        </p:txBody>
      </p:sp>
      <p:pic>
        <p:nvPicPr>
          <p:cNvPr id="604" name="video pegado.png" descr="video pegado.png"/>
          <p:cNvPicPr>
            <a:picLocks noChangeAspect="1"/>
          </p:cNvPicPr>
          <p:nvPr/>
        </p:nvPicPr>
        <p:blipFill>
          <a:blip r:embed="rId6">
            <a:extLst/>
          </a:blip>
          <a:srcRect l="0" t="6789" r="0" b="0"/>
          <a:stretch>
            <a:fillRect/>
          </a:stretch>
        </p:blipFill>
        <p:spPr>
          <a:xfrm>
            <a:off x="6039206" y="864816"/>
            <a:ext cx="1808602" cy="1240218"/>
          </a:xfrm>
          <a:prstGeom prst="rect">
            <a:avLst/>
          </a:prstGeom>
          <a:ln w="3175">
            <a:miter lim="400000"/>
          </a:ln>
        </p:spPr>
      </p:pic>
      <p:sp>
        <p:nvSpPr>
          <p:cNvPr id="605" name="Our objectives include:…"/>
          <p:cNvSpPr txBox="1"/>
          <p:nvPr/>
        </p:nvSpPr>
        <p:spPr>
          <a:xfrm>
            <a:off x="44111" y="815087"/>
            <a:ext cx="5224950" cy="8123426"/>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12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Our objectives include:</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Spatial Resolution Characterization</a:t>
            </a:r>
          </a:p>
          <a:p>
            <a:pPr lvl="2" marL="1168400" indent="-254000">
              <a:spcBef>
                <a:spcPts val="1200"/>
              </a:spcBef>
              <a:buClr>
                <a:schemeClr val="accent1">
                  <a:satOff val="-9155"/>
                  <a:lumOff val="-32673"/>
                </a:schemeClr>
              </a:buClr>
              <a:buSzPct val="100000"/>
              <a:buChar char="‣"/>
              <a:defRPr sz="1400">
                <a:solidFill>
                  <a:srgbClr val="000000"/>
                </a:solidFill>
                <a:latin typeface="+mn-lt"/>
                <a:ea typeface="+mn-ea"/>
                <a:cs typeface="+mn-cs"/>
                <a:sym typeface="Produkt Extralight"/>
              </a:defRPr>
            </a:pPr>
            <a:r>
              <a:t>Spatial resolution of CLYC monolithic crystal using AiT's readout for  </a:t>
            </a:r>
            <a14:m>
              <m:oMath>
                <m:r>
                  <a:rPr xmlns:a="http://schemas.openxmlformats.org/drawingml/2006/main" sz="1700" i="1">
                    <a:solidFill>
                      <a:srgbClr val="000000"/>
                    </a:solidFill>
                    <a:latin typeface="Cambria Math" panose="02040503050406030204" pitchFamily="18" charset="0"/>
                  </a:rPr>
                  <m:t>γ</m:t>
                </m:r>
              </m:oMath>
            </a14:m>
            <a:r>
              <a:t>-radiation.</a:t>
            </a:r>
          </a:p>
          <a:p>
            <a:pPr>
              <a:spcBef>
                <a:spcPts val="1200"/>
              </a:spcBef>
              <a:defRPr sz="1800">
                <a:solidFill>
                  <a:srgbClr val="000000"/>
                </a:solidFill>
                <a:latin typeface="Produkt Light"/>
                <a:ea typeface="Produkt Light"/>
                <a:cs typeface="Produkt Light"/>
                <a:sym typeface="Produkt Light"/>
              </a:defRPr>
            </a:pP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Linearity Study</a:t>
            </a:r>
          </a:p>
          <a:p>
            <a:pPr lvl="2" marL="1168400" indent="-254000">
              <a:spcBef>
                <a:spcPts val="1200"/>
              </a:spcBef>
              <a:buClr>
                <a:schemeClr val="accent1">
                  <a:satOff val="-9155"/>
                  <a:lumOff val="-32673"/>
                </a:schemeClr>
              </a:buClr>
              <a:buSzPct val="100000"/>
              <a:buChar char="‣"/>
              <a:defRPr sz="1400">
                <a:solidFill>
                  <a:srgbClr val="000000"/>
                </a:solidFill>
                <a:latin typeface="+mn-lt"/>
                <a:ea typeface="+mn-ea"/>
                <a:cs typeface="+mn-cs"/>
                <a:sym typeface="Produkt Extralight"/>
              </a:defRPr>
            </a:pPr>
            <a:r>
              <a:t>Linearity of the CLYC crystal of interaction points</a:t>
            </a:r>
          </a:p>
          <a:p>
            <a:pPr>
              <a:spcBef>
                <a:spcPts val="1200"/>
              </a:spcBef>
              <a:defRPr sz="1400">
                <a:solidFill>
                  <a:srgbClr val="000000"/>
                </a:solidFill>
                <a:latin typeface="+mn-lt"/>
                <a:ea typeface="+mn-ea"/>
                <a:cs typeface="+mn-cs"/>
                <a:sym typeface="Produkt Extralight"/>
              </a:defRPr>
            </a:pP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Performance Impact on GN-Vision</a:t>
            </a:r>
          </a:p>
          <a:p>
            <a:pPr lvl="2" marL="1143000" indent="-228600">
              <a:spcBef>
                <a:spcPts val="1200"/>
              </a:spcBef>
              <a:buSzPct val="100000"/>
              <a:buChar char="‣"/>
              <a:defRPr sz="1400">
                <a:solidFill>
                  <a:srgbClr val="000000"/>
                </a:solidFill>
                <a:latin typeface="+mn-lt"/>
                <a:ea typeface="+mn-ea"/>
                <a:cs typeface="+mn-cs"/>
                <a:sym typeface="Produkt Extralight"/>
              </a:defRPr>
            </a:pPr>
            <a:r>
              <a:t>Characterize how spatial resolution and linearity affect the GN-Vision performance.</a:t>
            </a:r>
          </a:p>
          <a:p>
            <a:pPr>
              <a:spcBef>
                <a:spcPts val="1200"/>
              </a:spcBef>
              <a:defRPr sz="1400">
                <a:solidFill>
                  <a:srgbClr val="000000"/>
                </a:solidFill>
                <a:latin typeface="+mn-lt"/>
                <a:ea typeface="+mn-ea"/>
                <a:cs typeface="+mn-cs"/>
                <a:sym typeface="Produkt Extralight"/>
              </a:defRPr>
            </a:pP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Neutron Response and Discrimination</a:t>
            </a:r>
          </a:p>
          <a:p>
            <a:pPr lvl="2" marL="1143000" indent="-228600">
              <a:spcBef>
                <a:spcPts val="1200"/>
              </a:spcBef>
              <a:buSzPct val="100000"/>
              <a:buChar char="‣"/>
              <a:defRPr sz="1400">
                <a:solidFill>
                  <a:srgbClr val="000000"/>
                </a:solidFill>
                <a:latin typeface="+mn-lt"/>
                <a:ea typeface="+mn-ea"/>
                <a:cs typeface="+mn-cs"/>
                <a:sym typeface="Produkt Extralight"/>
              </a:defRPr>
            </a:pPr>
            <a:r>
              <a:t>Initial tests of GN-Vision's response to neutron irradiation</a:t>
            </a:r>
          </a:p>
          <a:p>
            <a:pPr>
              <a:spcBef>
                <a:spcPts val="1200"/>
              </a:spcBef>
              <a:defRPr sz="1400">
                <a:solidFill>
                  <a:srgbClr val="000000"/>
                </a:solidFill>
                <a:latin typeface="+mn-lt"/>
                <a:ea typeface="+mn-ea"/>
                <a:cs typeface="+mn-cs"/>
                <a:sym typeface="Produkt Extralight"/>
              </a:defRPr>
            </a:pP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Experimental Proof-of-Concept</a:t>
            </a:r>
          </a:p>
          <a:p>
            <a:pPr lvl="2" marL="1143000" indent="-228600">
              <a:spcBef>
                <a:spcPts val="1200"/>
              </a:spcBef>
              <a:buSzPct val="100000"/>
              <a:buChar char="‣"/>
              <a:defRPr sz="1400">
                <a:solidFill>
                  <a:srgbClr val="000000"/>
                </a:solidFill>
                <a:latin typeface="+mn-lt"/>
                <a:ea typeface="+mn-ea"/>
                <a:cs typeface="+mn-cs"/>
                <a:sym typeface="Produkt Extralight"/>
              </a:defRPr>
            </a:pPr>
            <a:r>
              <a:t>Experimental proof-of-concept for neutron imaging capability at ILL, France.</a:t>
            </a:r>
          </a:p>
        </p:txBody>
      </p:sp>
      <p:pic>
        <p:nvPicPr>
          <p:cNvPr id="606" name="video pegado.png" descr="video pegado.png"/>
          <p:cNvPicPr>
            <a:picLocks noChangeAspect="1"/>
          </p:cNvPicPr>
          <p:nvPr/>
        </p:nvPicPr>
        <p:blipFill>
          <a:blip r:embed="rId7">
            <a:extLst/>
          </a:blip>
          <a:srcRect l="9018" t="12467" r="12120" b="5498"/>
          <a:stretch>
            <a:fillRect/>
          </a:stretch>
        </p:blipFill>
        <p:spPr>
          <a:xfrm>
            <a:off x="8274116" y="2842844"/>
            <a:ext cx="1085290" cy="1076855"/>
          </a:xfrm>
          <a:prstGeom prst="rect">
            <a:avLst/>
          </a:prstGeom>
          <a:ln w="3175">
            <a:miter lim="400000"/>
          </a:ln>
        </p:spPr>
      </p:pic>
      <p:sp>
        <p:nvSpPr>
          <p:cNvPr id="607" name="Rectángulo"/>
          <p:cNvSpPr/>
          <p:nvPr/>
        </p:nvSpPr>
        <p:spPr>
          <a:xfrm>
            <a:off x="-318842" y="764713"/>
            <a:ext cx="13162229" cy="1714622"/>
          </a:xfrm>
          <a:prstGeom prst="rect">
            <a:avLst/>
          </a:prstGeom>
          <a:solidFill>
            <a:schemeClr val="accent4">
              <a:alpha val="7000"/>
            </a:schemeClr>
          </a:solidFill>
          <a:ln w="3175">
            <a:miter lim="400000"/>
          </a:ln>
        </p:spPr>
        <p:txBody>
          <a:bodyPr lIns="15240" tIns="15240" rIns="15240" bIns="15240" anchor="ctr"/>
          <a:lstStyle/>
          <a:p>
            <a:pPr algn="ctr" defTabSz="587022">
              <a:spcBef>
                <a:spcPts val="0"/>
              </a:spcBef>
              <a:defRPr sz="1800"/>
            </a:pPr>
          </a:p>
        </p:txBody>
      </p:sp>
      <p:sp>
        <p:nvSpPr>
          <p:cNvPr id="608" name="Rectángulo"/>
          <p:cNvSpPr/>
          <p:nvPr/>
        </p:nvSpPr>
        <p:spPr>
          <a:xfrm>
            <a:off x="12302" y="2471503"/>
            <a:ext cx="13022529" cy="1690076"/>
          </a:xfrm>
          <a:prstGeom prst="rect">
            <a:avLst/>
          </a:prstGeom>
          <a:solidFill>
            <a:schemeClr val="accent6">
              <a:hueOff val="-107063"/>
              <a:satOff val="-8917"/>
              <a:lumOff val="-18413"/>
              <a:alpha val="7000"/>
            </a:schemeClr>
          </a:solidFill>
          <a:ln w="3175">
            <a:miter lim="400000"/>
          </a:ln>
        </p:spPr>
        <p:txBody>
          <a:bodyPr lIns="15240" tIns="15240" rIns="15240" bIns="15240" anchor="ctr"/>
          <a:lstStyle/>
          <a:p>
            <a:pPr algn="ctr" defTabSz="587022">
              <a:spcBef>
                <a:spcPts val="0"/>
              </a:spcBef>
              <a:defRPr sz="1800">
                <a:solidFill>
                  <a:srgbClr val="FFFFFF"/>
                </a:solidFill>
              </a:defRPr>
            </a:pPr>
          </a:p>
        </p:txBody>
      </p:sp>
      <p:sp>
        <p:nvSpPr>
          <p:cNvPr id="609" name="Rectángulo"/>
          <p:cNvSpPr/>
          <p:nvPr/>
        </p:nvSpPr>
        <p:spPr>
          <a:xfrm>
            <a:off x="-78714" y="5875473"/>
            <a:ext cx="13162228" cy="1651122"/>
          </a:xfrm>
          <a:prstGeom prst="rect">
            <a:avLst/>
          </a:prstGeom>
          <a:solidFill>
            <a:schemeClr val="accent6">
              <a:hueOff val="-107063"/>
              <a:satOff val="-8917"/>
              <a:lumOff val="-18413"/>
              <a:alpha val="7000"/>
            </a:schemeClr>
          </a:solidFill>
          <a:ln w="3175">
            <a:miter lim="400000"/>
          </a:ln>
        </p:spPr>
        <p:txBody>
          <a:bodyPr lIns="15240" tIns="15240" rIns="15240" bIns="15240" anchor="ctr"/>
          <a:lstStyle/>
          <a:p>
            <a:pPr algn="ctr" defTabSz="587022">
              <a:spcBef>
                <a:spcPts val="0"/>
              </a:spcBef>
              <a:defRPr sz="1800">
                <a:solidFill>
                  <a:srgbClr val="FFFFFF"/>
                </a:solidFill>
              </a:defRPr>
            </a:pPr>
          </a:p>
        </p:txBody>
      </p:sp>
      <p:sp>
        <p:nvSpPr>
          <p:cNvPr id="610" name="Rectángulo"/>
          <p:cNvSpPr/>
          <p:nvPr/>
        </p:nvSpPr>
        <p:spPr>
          <a:xfrm>
            <a:off x="-78714" y="7527397"/>
            <a:ext cx="13162228" cy="1714621"/>
          </a:xfrm>
          <a:prstGeom prst="rect">
            <a:avLst/>
          </a:prstGeom>
          <a:solidFill>
            <a:schemeClr val="accent4">
              <a:alpha val="7000"/>
            </a:schemeClr>
          </a:solidFill>
          <a:ln w="3175">
            <a:miter lim="400000"/>
          </a:ln>
        </p:spPr>
        <p:txBody>
          <a:bodyPr lIns="15240" tIns="15240" rIns="15240" bIns="15240" anchor="ctr"/>
          <a:lstStyle/>
          <a:p>
            <a:pPr algn="ctr" defTabSz="587022">
              <a:spcBef>
                <a:spcPts val="0"/>
              </a:spcBef>
              <a:defRPr sz="1800"/>
            </a:pPr>
          </a:p>
        </p:txBody>
      </p:sp>
      <p:sp>
        <p:nvSpPr>
          <p:cNvPr id="611" name="Monolithic crystal + SiPM array…"/>
          <p:cNvSpPr txBox="1"/>
          <p:nvPr/>
        </p:nvSpPr>
        <p:spPr>
          <a:xfrm>
            <a:off x="5649705" y="2036743"/>
            <a:ext cx="2587563" cy="781254"/>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algn="ctr" defTabSz="1733930">
              <a:lnSpc>
                <a:spcPct val="90000"/>
              </a:lnSpc>
              <a:spcBef>
                <a:spcPts val="0"/>
              </a:spcBef>
              <a:defRPr sz="1200">
                <a:solidFill>
                  <a:srgbClr val="000000"/>
                </a:solidFill>
                <a:latin typeface="+mn-lt"/>
                <a:ea typeface="+mn-ea"/>
                <a:cs typeface="+mn-cs"/>
                <a:sym typeface="Produkt Extralight"/>
              </a:defRPr>
            </a:pPr>
            <a:r>
              <a:t>Monolithic crystal + SiPM array</a:t>
            </a:r>
          </a:p>
          <a:p>
            <a:pPr algn="ctr" defTabSz="1733930">
              <a:lnSpc>
                <a:spcPct val="90000"/>
              </a:lnSpc>
              <a:spcBef>
                <a:spcPts val="0"/>
              </a:spcBef>
              <a:defRPr sz="1200">
                <a:solidFill>
                  <a:srgbClr val="000000"/>
                </a:solidFill>
                <a:latin typeface="+mn-lt"/>
                <a:ea typeface="+mn-ea"/>
                <a:cs typeface="+mn-cs"/>
                <a:sym typeface="Produkt Extralight"/>
              </a:defRPr>
            </a:pPr>
            <a:r>
              <a:t>=</a:t>
            </a:r>
          </a:p>
          <a:p>
            <a:pPr algn="ctr" defTabSz="1733930">
              <a:lnSpc>
                <a:spcPct val="90000"/>
              </a:lnSpc>
              <a:spcBef>
                <a:spcPts val="0"/>
              </a:spcBef>
              <a:defRPr sz="1200">
                <a:solidFill>
                  <a:srgbClr val="000000"/>
                </a:solidFill>
                <a:latin typeface="+mn-lt"/>
                <a:ea typeface="+mn-ea"/>
                <a:cs typeface="+mn-cs"/>
                <a:sym typeface="Produkt Extralight"/>
              </a:defRPr>
            </a:pPr>
            <a:r>
              <a:t>Spatial Resolution depending</a:t>
            </a:r>
          </a:p>
          <a:p>
            <a:pPr algn="ctr" defTabSz="1733930">
              <a:lnSpc>
                <a:spcPct val="90000"/>
              </a:lnSpc>
              <a:spcBef>
                <a:spcPts val="0"/>
              </a:spcBef>
              <a:defRPr sz="1200">
                <a:solidFill>
                  <a:srgbClr val="000000"/>
                </a:solidFill>
                <a:latin typeface="+mn-lt"/>
                <a:ea typeface="+mn-ea"/>
                <a:cs typeface="+mn-cs"/>
                <a:sym typeface="Produkt Extralight"/>
              </a:defRPr>
            </a:pPr>
            <a:r>
              <a:t>on pixels activated </a:t>
            </a:r>
          </a:p>
        </p:txBody>
      </p:sp>
      <p:sp>
        <p:nvSpPr>
          <p:cNvPr id="612" name="Rectángulo"/>
          <p:cNvSpPr/>
          <p:nvPr/>
        </p:nvSpPr>
        <p:spPr>
          <a:xfrm>
            <a:off x="-78714" y="4157086"/>
            <a:ext cx="13162228" cy="1714621"/>
          </a:xfrm>
          <a:prstGeom prst="rect">
            <a:avLst/>
          </a:prstGeom>
          <a:solidFill>
            <a:schemeClr val="accent4">
              <a:alpha val="7000"/>
            </a:schemeClr>
          </a:solidFill>
          <a:ln w="3175">
            <a:miter lim="400000"/>
          </a:ln>
        </p:spPr>
        <p:txBody>
          <a:bodyPr lIns="15240" tIns="15240" rIns="15240" bIns="15240" anchor="ctr"/>
          <a:lstStyle/>
          <a:p>
            <a:pPr algn="ctr" defTabSz="587022">
              <a:spcBef>
                <a:spcPts val="0"/>
              </a:spcBef>
              <a:defRPr sz="1800"/>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Número de diapositiva"/>
          <p:cNvSpPr txBox="1"/>
          <p:nvPr>
            <p:ph type="sldNum" sz="quarter" idx="2"/>
          </p:nvPr>
        </p:nvSpPr>
        <p:spPr>
          <a:xfrm>
            <a:off x="12560157" y="9364864"/>
            <a:ext cx="296647"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5" name="Compton and PET filtering events"/>
          <p:cNvSpPr txBox="1"/>
          <p:nvPr>
            <p:ph type="ctrTitle"/>
          </p:nvPr>
        </p:nvSpPr>
        <p:spPr>
          <a:xfrm>
            <a:off x="265390" y="2728"/>
            <a:ext cx="10776338" cy="694926"/>
          </a:xfrm>
          <a:prstGeom prst="rect">
            <a:avLst/>
          </a:prstGeom>
        </p:spPr>
        <p:txBody>
          <a:bodyPr/>
          <a:lstStyle/>
          <a:p>
            <a:pPr/>
            <a:r>
              <a:t>Compton and PET filtering events</a:t>
            </a:r>
          </a:p>
        </p:txBody>
      </p:sp>
      <p:sp>
        <p:nvSpPr>
          <p:cNvPr id="616" name="Google Shape;604;p42"/>
          <p:cNvSpPr/>
          <p:nvPr/>
        </p:nvSpPr>
        <p:spPr>
          <a:xfrm>
            <a:off x="309173" y="1323507"/>
            <a:ext cx="2371501" cy="616801"/>
          </a:xfrm>
          <a:prstGeom prst="rect">
            <a:avLst/>
          </a:prstGeom>
          <a:solidFill>
            <a:srgbClr val="F9CB9C"/>
          </a:solidFill>
          <a:ln>
            <a:solidFill>
              <a:srgbClr val="000000"/>
            </a:solidFill>
          </a:ln>
        </p:spPr>
        <p:txBody>
          <a:bodyPr lIns="0" tIns="0" rIns="0" bIns="0" anchor="ctr"/>
          <a:lstStyle/>
          <a:p>
            <a:pPr defTabSz="914400">
              <a:spcBef>
                <a:spcPts val="0"/>
              </a:spcBef>
              <a:defRPr b="1" sz="1400">
                <a:solidFill>
                  <a:srgbClr val="000000"/>
                </a:solidFill>
                <a:latin typeface="Arial"/>
                <a:ea typeface="Arial"/>
                <a:cs typeface="Arial"/>
                <a:sym typeface="Arial"/>
              </a:defRPr>
            </a:pPr>
          </a:p>
        </p:txBody>
      </p:sp>
      <p:sp>
        <p:nvSpPr>
          <p:cNvPr id="617" name="Google Shape;605;p42"/>
          <p:cNvSpPr txBox="1"/>
          <p:nvPr/>
        </p:nvSpPr>
        <p:spPr>
          <a:xfrm>
            <a:off x="3842249" y="1191850"/>
            <a:ext cx="1554601" cy="875118"/>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p>
            <a:pPr algn="ctr" defTabSz="914400">
              <a:spcBef>
                <a:spcPts val="0"/>
              </a:spcBef>
              <a:defRPr b="1" sz="1800">
                <a:solidFill>
                  <a:srgbClr val="000000"/>
                </a:solidFill>
                <a:latin typeface="Arial"/>
                <a:ea typeface="Arial"/>
                <a:cs typeface="Arial"/>
                <a:sym typeface="Arial"/>
              </a:defRPr>
            </a:pPr>
            <a:r>
              <a:t>i-TED-C:</a:t>
            </a:r>
          </a:p>
          <a:p>
            <a:pPr algn="ctr" defTabSz="914400">
              <a:spcBef>
                <a:spcPts val="0"/>
              </a:spcBef>
              <a:defRPr sz="1500">
                <a:solidFill>
                  <a:srgbClr val="000000"/>
                </a:solidFill>
                <a:latin typeface="Arial"/>
                <a:ea typeface="Arial"/>
                <a:cs typeface="Arial"/>
                <a:sym typeface="Arial"/>
              </a:defRPr>
            </a:pPr>
          </a:p>
        </p:txBody>
      </p:sp>
      <p:sp>
        <p:nvSpPr>
          <p:cNvPr id="618" name="Google Shape;606;p42"/>
          <p:cNvSpPr/>
          <p:nvPr/>
        </p:nvSpPr>
        <p:spPr>
          <a:xfrm rot="10800000">
            <a:off x="288450" y="4152920"/>
            <a:ext cx="2371501" cy="616801"/>
          </a:xfrm>
          <a:prstGeom prst="rect">
            <a:avLst/>
          </a:prstGeom>
          <a:solidFill>
            <a:srgbClr val="CFE2F3"/>
          </a:solidFill>
          <a:ln>
            <a:solidFill>
              <a:srgbClr val="000000"/>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19" name="Google Shape;607;p42"/>
          <p:cNvSpPr/>
          <p:nvPr/>
        </p:nvSpPr>
        <p:spPr>
          <a:xfrm rot="10800000">
            <a:off x="902688" y="3543934"/>
            <a:ext cx="1293001" cy="469801"/>
          </a:xfrm>
          <a:prstGeom prst="rect">
            <a:avLst/>
          </a:prstGeom>
          <a:solidFill>
            <a:srgbClr val="CFE2F3"/>
          </a:solidFill>
          <a:ln>
            <a:solidFill>
              <a:srgbClr val="000000"/>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20" name="Google Shape;608;p42"/>
          <p:cNvSpPr/>
          <p:nvPr/>
        </p:nvSpPr>
        <p:spPr>
          <a:xfrm rot="10800000">
            <a:off x="902688" y="2093519"/>
            <a:ext cx="1293001" cy="469801"/>
          </a:xfrm>
          <a:prstGeom prst="rect">
            <a:avLst/>
          </a:prstGeom>
          <a:solidFill>
            <a:srgbClr val="F9CB9C"/>
          </a:solidFill>
          <a:ln>
            <a:solidFill>
              <a:srgbClr val="000000"/>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21" name="Google Shape;609;p42"/>
          <p:cNvSpPr/>
          <p:nvPr/>
        </p:nvSpPr>
        <p:spPr>
          <a:xfrm flipV="1">
            <a:off x="1817032" y="2334371"/>
            <a:ext cx="182101" cy="591301"/>
          </a:xfrm>
          <a:prstGeom prst="line">
            <a:avLst/>
          </a:prstGeom>
          <a:ln w="28575">
            <a:solidFill>
              <a:srgbClr val="00FF00"/>
            </a:solidFill>
            <a:prstDash val="dash"/>
            <a:tailEnd type="triangle"/>
          </a:ln>
        </p:spPr>
        <p:txBody>
          <a:bodyPr lIns="0" tIns="0" rIns="0" bIns="0"/>
          <a:lstStyle/>
          <a:p>
            <a:pPr defTabSz="914400">
              <a:spcBef>
                <a:spcPts val="0"/>
              </a:spcBef>
              <a:defRPr sz="1400">
                <a:solidFill>
                  <a:srgbClr val="000000"/>
                </a:solidFill>
                <a:latin typeface="Arial"/>
                <a:ea typeface="Arial"/>
                <a:cs typeface="Arial"/>
                <a:sym typeface="Arial"/>
              </a:defRPr>
            </a:pPr>
          </a:p>
        </p:txBody>
      </p:sp>
      <p:sp>
        <p:nvSpPr>
          <p:cNvPr id="622" name="Google Shape;612;p42"/>
          <p:cNvSpPr txBox="1"/>
          <p:nvPr/>
        </p:nvSpPr>
        <p:spPr>
          <a:xfrm>
            <a:off x="2187315" y="2065764"/>
            <a:ext cx="624901" cy="485506"/>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p>
            <a:pPr defTabSz="914400">
              <a:spcBef>
                <a:spcPts val="0"/>
              </a:spcBef>
              <a:defRPr b="1" sz="1800">
                <a:solidFill>
                  <a:srgbClr val="000000"/>
                </a:solidFill>
                <a:latin typeface="Arial"/>
                <a:ea typeface="Arial"/>
                <a:cs typeface="Arial"/>
                <a:sym typeface="Arial"/>
              </a:defRPr>
            </a:pPr>
            <a:r>
              <a:t>E</a:t>
            </a:r>
            <a:r>
              <a:rPr baseline="-25000"/>
              <a:t>1</a:t>
            </a:r>
          </a:p>
        </p:txBody>
      </p:sp>
      <p:sp>
        <p:nvSpPr>
          <p:cNvPr id="623" name="Google Shape;610;p42"/>
          <p:cNvSpPr/>
          <p:nvPr/>
        </p:nvSpPr>
        <p:spPr>
          <a:xfrm rot="21331835">
            <a:off x="1523483" y="2875596"/>
            <a:ext cx="354179" cy="406893"/>
          </a:xfrm>
          <a:prstGeom prst="ellipse">
            <a:avLst/>
          </a:prstGeom>
          <a:solidFill>
            <a:srgbClr val="00FF00"/>
          </a:solidFill>
          <a:ln>
            <a:solidFill>
              <a:srgbClr val="595959"/>
            </a:solidFill>
          </a:ln>
        </p:spPr>
        <p:txBody>
          <a:bodyPr lIns="0" tIns="0" rIns="0" bIns="0" anchor="ctr"/>
          <a:lstStyle/>
          <a:p>
            <a:pPr defTabSz="914400">
              <a:spcBef>
                <a:spcPts val="0"/>
              </a:spcBef>
              <a:defRPr b="1" baseline="30000" sz="1300">
                <a:solidFill>
                  <a:srgbClr val="000000"/>
                </a:solidFill>
                <a:latin typeface="Arial"/>
                <a:ea typeface="Arial"/>
                <a:cs typeface="Arial"/>
                <a:sym typeface="Arial"/>
              </a:defRPr>
            </a:pPr>
          </a:p>
        </p:txBody>
      </p:sp>
      <p:sp>
        <p:nvSpPr>
          <p:cNvPr id="624" name="Google Shape;613;p42"/>
          <p:cNvSpPr txBox="1"/>
          <p:nvPr/>
        </p:nvSpPr>
        <p:spPr>
          <a:xfrm>
            <a:off x="3973049" y="3917215"/>
            <a:ext cx="1293001" cy="708772"/>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defTabSz="914400">
              <a:spcBef>
                <a:spcPts val="0"/>
              </a:spcBef>
              <a:defRPr b="1" sz="1800">
                <a:solidFill>
                  <a:srgbClr val="000000"/>
                </a:solidFill>
                <a:latin typeface="Arial"/>
                <a:ea typeface="Arial"/>
                <a:cs typeface="Arial"/>
                <a:sym typeface="Arial"/>
              </a:defRPr>
            </a:lvl1pPr>
          </a:lstStyle>
          <a:p>
            <a:pPr/>
            <a:r>
              <a:t>i-TED-A:</a:t>
            </a:r>
          </a:p>
        </p:txBody>
      </p:sp>
      <p:sp>
        <p:nvSpPr>
          <p:cNvPr id="625" name="Google Shape;611;p42"/>
          <p:cNvSpPr/>
          <p:nvPr/>
        </p:nvSpPr>
        <p:spPr>
          <a:xfrm>
            <a:off x="1961778" y="2078132"/>
            <a:ext cx="195002" cy="256201"/>
          </a:xfrm>
          <a:prstGeom prst="star5">
            <a:avLst>
              <a:gd name="adj" fmla="val 19098"/>
              <a:gd name="hf" fmla="val 105146"/>
              <a:gd name="vf" fmla="val 110557"/>
            </a:avLst>
          </a:prstGeom>
          <a:solidFill>
            <a:srgbClr val="EEFF41"/>
          </a:solidFill>
          <a:ln>
            <a:solidFill>
              <a:srgbClr val="595959"/>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26" name="Google Shape;614;p42"/>
          <p:cNvSpPr/>
          <p:nvPr/>
        </p:nvSpPr>
        <p:spPr>
          <a:xfrm flipH="1" flipV="1">
            <a:off x="1316515" y="1537260"/>
            <a:ext cx="697501" cy="620401"/>
          </a:xfrm>
          <a:prstGeom prst="line">
            <a:avLst/>
          </a:prstGeom>
          <a:ln w="28575">
            <a:solidFill>
              <a:srgbClr val="00FF00"/>
            </a:solidFill>
            <a:prstDash val="dash"/>
            <a:tailEnd type="triangle"/>
          </a:ln>
        </p:spPr>
        <p:txBody>
          <a:bodyPr lIns="0" tIns="0" rIns="0" bIns="0"/>
          <a:lstStyle/>
          <a:p>
            <a:pPr defTabSz="914400">
              <a:spcBef>
                <a:spcPts val="0"/>
              </a:spcBef>
              <a:defRPr sz="1400">
                <a:solidFill>
                  <a:srgbClr val="000000"/>
                </a:solidFill>
                <a:latin typeface="Arial"/>
                <a:ea typeface="Arial"/>
                <a:cs typeface="Arial"/>
                <a:sym typeface="Arial"/>
              </a:defRPr>
            </a:pPr>
          </a:p>
        </p:txBody>
      </p:sp>
      <p:sp>
        <p:nvSpPr>
          <p:cNvPr id="627" name="Google Shape;615;p42"/>
          <p:cNvSpPr/>
          <p:nvPr/>
        </p:nvSpPr>
        <p:spPr>
          <a:xfrm>
            <a:off x="1158724" y="1412950"/>
            <a:ext cx="255001" cy="289200"/>
          </a:xfrm>
          <a:prstGeom prst="star5">
            <a:avLst>
              <a:gd name="adj" fmla="val 19098"/>
              <a:gd name="hf" fmla="val 105146"/>
              <a:gd name="vf" fmla="val 110557"/>
            </a:avLst>
          </a:prstGeom>
          <a:solidFill>
            <a:srgbClr val="EEFF41"/>
          </a:solidFill>
          <a:ln>
            <a:solidFill>
              <a:srgbClr val="595959"/>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28" name="Google Shape;616;p42"/>
          <p:cNvSpPr txBox="1"/>
          <p:nvPr/>
        </p:nvSpPr>
        <p:spPr>
          <a:xfrm>
            <a:off x="1479965" y="1238390"/>
            <a:ext cx="624901" cy="485506"/>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p>
            <a:pPr defTabSz="914400">
              <a:spcBef>
                <a:spcPts val="0"/>
              </a:spcBef>
              <a:defRPr b="1" sz="1800">
                <a:solidFill>
                  <a:srgbClr val="000000"/>
                </a:solidFill>
                <a:latin typeface="Arial"/>
                <a:ea typeface="Arial"/>
                <a:cs typeface="Arial"/>
                <a:sym typeface="Arial"/>
              </a:defRPr>
            </a:pPr>
            <a:r>
              <a:t>E</a:t>
            </a:r>
            <a:r>
              <a:rPr baseline="-25000"/>
              <a:t>2</a:t>
            </a:r>
          </a:p>
        </p:txBody>
      </p:sp>
      <p:sp>
        <p:nvSpPr>
          <p:cNvPr id="629" name="Google Shape;617;p42"/>
          <p:cNvSpPr txBox="1"/>
          <p:nvPr/>
        </p:nvSpPr>
        <p:spPr>
          <a:xfrm>
            <a:off x="2556349" y="2611725"/>
            <a:ext cx="2529602" cy="1245035"/>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p>
            <a:pPr defTabSz="914400">
              <a:spcBef>
                <a:spcPts val="0"/>
              </a:spcBef>
              <a:defRPr b="1" sz="1600">
                <a:solidFill>
                  <a:srgbClr val="FF9900"/>
                </a:solidFill>
                <a:latin typeface="Arial"/>
                <a:ea typeface="Arial"/>
                <a:cs typeface="Arial"/>
                <a:sym typeface="Arial"/>
              </a:defRPr>
            </a:pPr>
            <a:r>
              <a:t>E</a:t>
            </a:r>
            <a:r>
              <a:rPr baseline="-25000"/>
              <a:t>1 </a:t>
            </a:r>
            <a:r>
              <a:rPr>
                <a:solidFill>
                  <a:srgbClr val="000000"/>
                </a:solidFill>
              </a:rPr>
              <a:t>+</a:t>
            </a:r>
            <a:r>
              <a:t> E</a:t>
            </a:r>
            <a:r>
              <a:rPr baseline="-25000"/>
              <a:t>2 </a:t>
            </a:r>
            <a:r>
              <a:rPr>
                <a:solidFill>
                  <a:srgbClr val="000000"/>
                </a:solidFill>
              </a:rPr>
              <a:t>= E</a:t>
            </a:r>
            <a:r>
              <a:rPr baseline="-25000">
                <a:solidFill>
                  <a:srgbClr val="000000"/>
                </a:solidFill>
              </a:rPr>
              <a:t>g</a:t>
            </a:r>
            <a:endParaRPr baseline="-25000"/>
          </a:p>
          <a:p>
            <a:pPr defTabSz="914400">
              <a:spcBef>
                <a:spcPts val="0"/>
              </a:spcBef>
              <a:defRPr sz="1400">
                <a:solidFill>
                  <a:srgbClr val="000000"/>
                </a:solidFill>
                <a:latin typeface="Arial"/>
                <a:ea typeface="Arial"/>
                <a:cs typeface="Arial"/>
                <a:sym typeface="Arial"/>
              </a:defRPr>
            </a:pPr>
            <a:endParaRPr b="1" baseline="-25000" sz="1600"/>
          </a:p>
          <a:p>
            <a:pPr defTabSz="914400">
              <a:spcBef>
                <a:spcPts val="0"/>
              </a:spcBef>
              <a:defRPr b="1" sz="1600">
                <a:solidFill>
                  <a:srgbClr val="4A86E8"/>
                </a:solidFill>
                <a:latin typeface="Arial"/>
                <a:ea typeface="Arial"/>
                <a:cs typeface="Arial"/>
                <a:sym typeface="Arial"/>
              </a:defRPr>
            </a:pPr>
            <a:r>
              <a:t>E</a:t>
            </a:r>
            <a:r>
              <a:rPr baseline="-25000"/>
              <a:t>1</a:t>
            </a:r>
            <a:r>
              <a:t>’ </a:t>
            </a:r>
            <a:r>
              <a:rPr>
                <a:solidFill>
                  <a:srgbClr val="000000"/>
                </a:solidFill>
              </a:rPr>
              <a:t>+</a:t>
            </a:r>
            <a:r>
              <a:t> E</a:t>
            </a:r>
            <a:r>
              <a:rPr baseline="-25000"/>
              <a:t>2</a:t>
            </a:r>
            <a:r>
              <a:t>’ </a:t>
            </a:r>
            <a:r>
              <a:rPr>
                <a:solidFill>
                  <a:srgbClr val="000000"/>
                </a:solidFill>
              </a:rPr>
              <a:t>= E</a:t>
            </a:r>
            <a:r>
              <a:rPr baseline="-25000">
                <a:solidFill>
                  <a:srgbClr val="000000"/>
                </a:solidFill>
              </a:rPr>
              <a:t>g</a:t>
            </a:r>
            <a:endParaRPr baseline="-25000"/>
          </a:p>
        </p:txBody>
      </p:sp>
      <p:sp>
        <p:nvSpPr>
          <p:cNvPr id="630" name="Google Shape;618;p42"/>
          <p:cNvSpPr/>
          <p:nvPr/>
        </p:nvSpPr>
        <p:spPr>
          <a:xfrm flipH="1" flipV="1">
            <a:off x="1584007" y="3232521"/>
            <a:ext cx="462601" cy="537601"/>
          </a:xfrm>
          <a:prstGeom prst="line">
            <a:avLst/>
          </a:prstGeom>
          <a:ln w="28575">
            <a:solidFill>
              <a:srgbClr val="00FF00"/>
            </a:solidFill>
            <a:prstDash val="dash"/>
            <a:headEnd type="triangle"/>
          </a:ln>
        </p:spPr>
        <p:txBody>
          <a:bodyPr lIns="0" tIns="0" rIns="0" bIns="0"/>
          <a:lstStyle/>
          <a:p>
            <a:pPr defTabSz="914400">
              <a:spcBef>
                <a:spcPts val="0"/>
              </a:spcBef>
              <a:defRPr sz="1400">
                <a:solidFill>
                  <a:srgbClr val="000000"/>
                </a:solidFill>
                <a:latin typeface="Arial"/>
                <a:ea typeface="Arial"/>
                <a:cs typeface="Arial"/>
                <a:sym typeface="Arial"/>
              </a:defRPr>
            </a:pPr>
          </a:p>
        </p:txBody>
      </p:sp>
      <p:sp>
        <p:nvSpPr>
          <p:cNvPr id="631" name="Google Shape;620;p42"/>
          <p:cNvSpPr txBox="1"/>
          <p:nvPr/>
        </p:nvSpPr>
        <p:spPr>
          <a:xfrm>
            <a:off x="1255190" y="4360795"/>
            <a:ext cx="624901" cy="485506"/>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p>
            <a:pPr defTabSz="914400">
              <a:spcBef>
                <a:spcPts val="0"/>
              </a:spcBef>
              <a:defRPr b="1" sz="1800">
                <a:solidFill>
                  <a:srgbClr val="000000"/>
                </a:solidFill>
                <a:latin typeface="Arial"/>
                <a:ea typeface="Arial"/>
                <a:cs typeface="Arial"/>
                <a:sym typeface="Arial"/>
              </a:defRPr>
            </a:pPr>
            <a:r>
              <a:t>E’</a:t>
            </a:r>
            <a:r>
              <a:rPr baseline="-25000"/>
              <a:t>2</a:t>
            </a:r>
          </a:p>
        </p:txBody>
      </p:sp>
      <p:sp>
        <p:nvSpPr>
          <p:cNvPr id="632" name="Google Shape;621;p42"/>
          <p:cNvSpPr/>
          <p:nvPr/>
        </p:nvSpPr>
        <p:spPr>
          <a:xfrm>
            <a:off x="1612232" y="4440664"/>
            <a:ext cx="195001" cy="256201"/>
          </a:xfrm>
          <a:prstGeom prst="star5">
            <a:avLst>
              <a:gd name="adj" fmla="val 19098"/>
              <a:gd name="hf" fmla="val 105146"/>
              <a:gd name="vf" fmla="val 110557"/>
            </a:avLst>
          </a:prstGeom>
          <a:solidFill>
            <a:srgbClr val="EEFF41"/>
          </a:solidFill>
          <a:ln>
            <a:solidFill>
              <a:srgbClr val="595959"/>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33" name="Google Shape;622;p42"/>
          <p:cNvSpPr/>
          <p:nvPr/>
        </p:nvSpPr>
        <p:spPr>
          <a:xfrm flipV="1">
            <a:off x="1709107" y="3770122"/>
            <a:ext cx="337501" cy="751801"/>
          </a:xfrm>
          <a:prstGeom prst="line">
            <a:avLst/>
          </a:prstGeom>
          <a:ln w="28575">
            <a:solidFill>
              <a:srgbClr val="00FF00"/>
            </a:solidFill>
            <a:prstDash val="dash"/>
            <a:headEnd type="triangle"/>
          </a:ln>
        </p:spPr>
        <p:txBody>
          <a:bodyPr lIns="0" tIns="0" rIns="0" bIns="0"/>
          <a:lstStyle/>
          <a:p>
            <a:pPr defTabSz="914400">
              <a:spcBef>
                <a:spcPts val="0"/>
              </a:spcBef>
              <a:defRPr sz="1400">
                <a:solidFill>
                  <a:srgbClr val="000000"/>
                </a:solidFill>
                <a:latin typeface="Arial"/>
                <a:ea typeface="Arial"/>
                <a:cs typeface="Arial"/>
                <a:sym typeface="Arial"/>
              </a:defRPr>
            </a:pPr>
          </a:p>
        </p:txBody>
      </p:sp>
      <p:sp>
        <p:nvSpPr>
          <p:cNvPr id="634" name="Google Shape;623;p42"/>
          <p:cNvSpPr/>
          <p:nvPr/>
        </p:nvSpPr>
        <p:spPr>
          <a:xfrm>
            <a:off x="1977986" y="3739632"/>
            <a:ext cx="195001" cy="256202"/>
          </a:xfrm>
          <a:prstGeom prst="star5">
            <a:avLst>
              <a:gd name="adj" fmla="val 19098"/>
              <a:gd name="hf" fmla="val 105146"/>
              <a:gd name="vf" fmla="val 110557"/>
            </a:avLst>
          </a:prstGeom>
          <a:solidFill>
            <a:srgbClr val="EEFF41"/>
          </a:solidFill>
          <a:ln>
            <a:solidFill>
              <a:srgbClr val="595959"/>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35" name="Google Shape;619;p42"/>
          <p:cNvSpPr txBox="1"/>
          <p:nvPr/>
        </p:nvSpPr>
        <p:spPr>
          <a:xfrm>
            <a:off x="1421707" y="3533421"/>
            <a:ext cx="624901" cy="485507"/>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p>
            <a:pPr defTabSz="914400">
              <a:spcBef>
                <a:spcPts val="0"/>
              </a:spcBef>
              <a:defRPr b="1" sz="1800">
                <a:solidFill>
                  <a:srgbClr val="000000"/>
                </a:solidFill>
                <a:latin typeface="Arial"/>
                <a:ea typeface="Arial"/>
                <a:cs typeface="Arial"/>
                <a:sym typeface="Arial"/>
              </a:defRPr>
            </a:pPr>
            <a:r>
              <a:t>E’</a:t>
            </a:r>
            <a:r>
              <a:rPr baseline="-25000"/>
              <a:t>1</a:t>
            </a:r>
          </a:p>
        </p:txBody>
      </p:sp>
      <p:sp>
        <p:nvSpPr>
          <p:cNvPr id="636" name="Google Shape;624;p42"/>
          <p:cNvSpPr txBox="1"/>
          <p:nvPr/>
        </p:nvSpPr>
        <p:spPr>
          <a:xfrm>
            <a:off x="2724021" y="1416570"/>
            <a:ext cx="1188601" cy="380234"/>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lvl1pPr defTabSz="914400">
              <a:spcBef>
                <a:spcPts val="0"/>
              </a:spcBef>
              <a:defRPr b="1" sz="1400">
                <a:solidFill>
                  <a:srgbClr val="000000"/>
                </a:solidFill>
                <a:latin typeface="Arial"/>
                <a:ea typeface="Arial"/>
                <a:cs typeface="Arial"/>
                <a:sym typeface="Arial"/>
              </a:defRPr>
            </a:lvl1pPr>
          </a:lstStyle>
          <a:p>
            <a:pPr/>
            <a:r>
              <a:t>COMPTON</a:t>
            </a:r>
          </a:p>
        </p:txBody>
      </p:sp>
      <p:sp>
        <p:nvSpPr>
          <p:cNvPr id="637" name="Google Shape;629;p42"/>
          <p:cNvSpPr/>
          <p:nvPr/>
        </p:nvSpPr>
        <p:spPr>
          <a:xfrm>
            <a:off x="5947974" y="1323507"/>
            <a:ext cx="2371501" cy="616801"/>
          </a:xfrm>
          <a:prstGeom prst="rect">
            <a:avLst/>
          </a:prstGeom>
          <a:solidFill>
            <a:srgbClr val="F9CB9C"/>
          </a:solidFill>
          <a:ln>
            <a:solidFill>
              <a:srgbClr val="000000"/>
            </a:solidFill>
          </a:ln>
        </p:spPr>
        <p:txBody>
          <a:bodyPr lIns="0" tIns="0" rIns="0" bIns="0" anchor="ctr"/>
          <a:lstStyle/>
          <a:p>
            <a:pPr defTabSz="914400">
              <a:spcBef>
                <a:spcPts val="0"/>
              </a:spcBef>
              <a:defRPr b="1" sz="1400">
                <a:solidFill>
                  <a:srgbClr val="000000"/>
                </a:solidFill>
                <a:latin typeface="Arial"/>
                <a:ea typeface="Arial"/>
                <a:cs typeface="Arial"/>
                <a:sym typeface="Arial"/>
              </a:defRPr>
            </a:pPr>
          </a:p>
        </p:txBody>
      </p:sp>
      <p:sp>
        <p:nvSpPr>
          <p:cNvPr id="638" name="Google Shape;630;p42"/>
          <p:cNvSpPr/>
          <p:nvPr/>
        </p:nvSpPr>
        <p:spPr>
          <a:xfrm rot="10800000">
            <a:off x="5927250" y="4152920"/>
            <a:ext cx="2371502" cy="616801"/>
          </a:xfrm>
          <a:prstGeom prst="rect">
            <a:avLst/>
          </a:prstGeom>
          <a:solidFill>
            <a:srgbClr val="CFE2F3"/>
          </a:solidFill>
          <a:ln>
            <a:solidFill>
              <a:srgbClr val="000000"/>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39" name="Google Shape;631;p42"/>
          <p:cNvSpPr/>
          <p:nvPr/>
        </p:nvSpPr>
        <p:spPr>
          <a:xfrm rot="10800000">
            <a:off x="6541489" y="3543934"/>
            <a:ext cx="1293001" cy="469801"/>
          </a:xfrm>
          <a:prstGeom prst="rect">
            <a:avLst/>
          </a:prstGeom>
          <a:solidFill>
            <a:srgbClr val="CFE2F3"/>
          </a:solidFill>
          <a:ln>
            <a:solidFill>
              <a:srgbClr val="000000"/>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40" name="Google Shape;632;p42"/>
          <p:cNvSpPr/>
          <p:nvPr/>
        </p:nvSpPr>
        <p:spPr>
          <a:xfrm rot="10800000">
            <a:off x="6541489" y="2093519"/>
            <a:ext cx="1293001" cy="469801"/>
          </a:xfrm>
          <a:prstGeom prst="rect">
            <a:avLst/>
          </a:prstGeom>
          <a:solidFill>
            <a:srgbClr val="F9CB9C"/>
          </a:solidFill>
          <a:ln>
            <a:solidFill>
              <a:srgbClr val="000000"/>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41" name="Google Shape;637;p42"/>
          <p:cNvSpPr/>
          <p:nvPr/>
        </p:nvSpPr>
        <p:spPr>
          <a:xfrm flipH="1">
            <a:off x="6463900" y="3307499"/>
            <a:ext cx="595801" cy="1082701"/>
          </a:xfrm>
          <a:prstGeom prst="line">
            <a:avLst/>
          </a:prstGeom>
          <a:ln w="28575">
            <a:solidFill>
              <a:srgbClr val="00FF00"/>
            </a:solidFill>
            <a:prstDash val="dash"/>
            <a:tailEnd type="triangle"/>
          </a:ln>
        </p:spPr>
        <p:txBody>
          <a:bodyPr lIns="0" tIns="0" rIns="0" bIns="0"/>
          <a:lstStyle/>
          <a:p>
            <a:pPr defTabSz="914400">
              <a:spcBef>
                <a:spcPts val="0"/>
              </a:spcBef>
              <a:defRPr sz="1400">
                <a:solidFill>
                  <a:srgbClr val="000000"/>
                </a:solidFill>
                <a:latin typeface="Arial"/>
                <a:ea typeface="Arial"/>
                <a:cs typeface="Arial"/>
                <a:sym typeface="Arial"/>
              </a:defRPr>
            </a:pPr>
          </a:p>
        </p:txBody>
      </p:sp>
      <p:sp>
        <p:nvSpPr>
          <p:cNvPr id="642" name="Google Shape;638;p42"/>
          <p:cNvSpPr/>
          <p:nvPr/>
        </p:nvSpPr>
        <p:spPr>
          <a:xfrm flipV="1">
            <a:off x="7325391" y="2341095"/>
            <a:ext cx="185402" cy="601201"/>
          </a:xfrm>
          <a:prstGeom prst="line">
            <a:avLst/>
          </a:prstGeom>
          <a:ln w="28575">
            <a:solidFill>
              <a:srgbClr val="00FF00"/>
            </a:solidFill>
            <a:prstDash val="dash"/>
            <a:tailEnd type="triangle"/>
          </a:ln>
        </p:spPr>
        <p:txBody>
          <a:bodyPr lIns="0" tIns="0" rIns="0" bIns="0"/>
          <a:lstStyle/>
          <a:p>
            <a:pPr defTabSz="914400">
              <a:spcBef>
                <a:spcPts val="0"/>
              </a:spcBef>
              <a:defRPr sz="1400">
                <a:solidFill>
                  <a:srgbClr val="000000"/>
                </a:solidFill>
                <a:latin typeface="Arial"/>
                <a:ea typeface="Arial"/>
                <a:cs typeface="Arial"/>
                <a:sym typeface="Arial"/>
              </a:defRPr>
            </a:pPr>
          </a:p>
        </p:txBody>
      </p:sp>
      <p:sp>
        <p:nvSpPr>
          <p:cNvPr id="643" name="Google Shape;641;p42"/>
          <p:cNvSpPr txBox="1"/>
          <p:nvPr/>
        </p:nvSpPr>
        <p:spPr>
          <a:xfrm>
            <a:off x="6461721" y="2495163"/>
            <a:ext cx="817501" cy="367949"/>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lvl1pPr defTabSz="914400">
              <a:spcBef>
                <a:spcPts val="0"/>
              </a:spcBef>
              <a:defRPr b="1" sz="1300">
                <a:solidFill>
                  <a:srgbClr val="00FF00"/>
                </a:solidFill>
                <a:latin typeface="Arial"/>
                <a:ea typeface="Arial"/>
                <a:cs typeface="Arial"/>
                <a:sym typeface="Arial"/>
              </a:defRPr>
            </a:lvl1pPr>
          </a:lstStyle>
          <a:p>
            <a:pPr/>
            <a:r>
              <a:t>511 keV</a:t>
            </a:r>
          </a:p>
        </p:txBody>
      </p:sp>
      <p:grpSp>
        <p:nvGrpSpPr>
          <p:cNvPr id="646" name="Google Shape;639;p42"/>
          <p:cNvGrpSpPr/>
          <p:nvPr/>
        </p:nvGrpSpPr>
        <p:grpSpPr>
          <a:xfrm>
            <a:off x="6926732" y="2819866"/>
            <a:ext cx="492699" cy="591270"/>
            <a:chOff x="0" y="0"/>
            <a:chExt cx="492697" cy="591268"/>
          </a:xfrm>
        </p:grpSpPr>
        <p:sp>
          <p:nvSpPr>
            <p:cNvPr id="644" name="Círculo"/>
            <p:cNvSpPr/>
            <p:nvPr/>
          </p:nvSpPr>
          <p:spPr>
            <a:xfrm rot="21368042">
              <a:off x="14971" y="65764"/>
              <a:ext cx="462755" cy="459741"/>
            </a:xfrm>
            <a:prstGeom prst="ellipse">
              <a:avLst/>
            </a:prstGeom>
            <a:solidFill>
              <a:srgbClr val="00FF00"/>
            </a:solidFill>
            <a:ln w="9525" cap="flat">
              <a:solidFill>
                <a:srgbClr val="595959"/>
              </a:solidFill>
              <a:prstDash val="solid"/>
              <a:round/>
            </a:ln>
            <a:effectLst/>
          </p:spPr>
          <p:txBody>
            <a:bodyPr wrap="square" lIns="0" tIns="0" rIns="0" bIns="0" numCol="1" anchor="ctr">
              <a:noAutofit/>
            </a:bodyPr>
            <a:lstStyle/>
            <a:p>
              <a:pPr defTabSz="914400">
                <a:spcBef>
                  <a:spcPts val="0"/>
                </a:spcBef>
                <a:defRPr b="1" baseline="30000" sz="1300">
                  <a:solidFill>
                    <a:srgbClr val="000000"/>
                  </a:solidFill>
                  <a:latin typeface="Arial"/>
                  <a:ea typeface="Arial"/>
                  <a:cs typeface="Arial"/>
                  <a:sym typeface="Arial"/>
                </a:defRPr>
              </a:pPr>
            </a:p>
          </p:txBody>
        </p:sp>
        <p:sp>
          <p:nvSpPr>
            <p:cNvPr id="645" name="𝛽+"/>
            <p:cNvSpPr txBox="1"/>
            <p:nvPr/>
          </p:nvSpPr>
          <p:spPr>
            <a:xfrm rot="21368042">
              <a:off x="87503" y="10059"/>
              <a:ext cx="317691" cy="57115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defTabSz="914400">
                <a:spcBef>
                  <a:spcPts val="0"/>
                </a:spcBef>
                <a:defRPr b="1" sz="1300">
                  <a:solidFill>
                    <a:srgbClr val="000000"/>
                  </a:solidFill>
                  <a:latin typeface="Arial"/>
                  <a:ea typeface="Arial"/>
                  <a:cs typeface="Arial"/>
                  <a:sym typeface="Arial"/>
                </a:defRPr>
              </a:pPr>
              <a:r>
                <a:t>𝛽</a:t>
              </a:r>
              <a:r>
                <a:rPr baseline="30000"/>
                <a:t>+</a:t>
              </a:r>
            </a:p>
          </p:txBody>
        </p:sp>
      </p:grpSp>
      <p:sp>
        <p:nvSpPr>
          <p:cNvPr id="647" name="Google Shape;640;p42"/>
          <p:cNvSpPr/>
          <p:nvPr/>
        </p:nvSpPr>
        <p:spPr>
          <a:xfrm>
            <a:off x="7462125" y="2051925"/>
            <a:ext cx="255001" cy="289201"/>
          </a:xfrm>
          <a:prstGeom prst="star5">
            <a:avLst>
              <a:gd name="adj" fmla="val 19098"/>
              <a:gd name="hf" fmla="val 105146"/>
              <a:gd name="vf" fmla="val 110557"/>
            </a:avLst>
          </a:prstGeom>
          <a:solidFill>
            <a:srgbClr val="EEFF41"/>
          </a:solidFill>
          <a:ln>
            <a:solidFill>
              <a:srgbClr val="595959"/>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48" name="Google Shape;642;p42"/>
          <p:cNvSpPr/>
          <p:nvPr/>
        </p:nvSpPr>
        <p:spPr>
          <a:xfrm>
            <a:off x="6166725" y="4414125"/>
            <a:ext cx="255001" cy="289201"/>
          </a:xfrm>
          <a:prstGeom prst="star5">
            <a:avLst>
              <a:gd name="adj" fmla="val 19098"/>
              <a:gd name="hf" fmla="val 105146"/>
              <a:gd name="vf" fmla="val 110557"/>
            </a:avLst>
          </a:prstGeom>
          <a:solidFill>
            <a:srgbClr val="EEFF41"/>
          </a:solidFill>
          <a:ln>
            <a:solidFill>
              <a:srgbClr val="595959"/>
            </a:solidFill>
          </a:ln>
        </p:spPr>
        <p:txBody>
          <a:bodyPr lIns="0" tIns="0" rIns="0" bIns="0" anchor="ctr"/>
          <a:lstStyle/>
          <a:p>
            <a:pPr defTabSz="914400">
              <a:spcBef>
                <a:spcPts val="0"/>
              </a:spcBef>
              <a:defRPr sz="1400">
                <a:solidFill>
                  <a:srgbClr val="000000"/>
                </a:solidFill>
                <a:latin typeface="Arial"/>
                <a:ea typeface="Arial"/>
                <a:cs typeface="Arial"/>
                <a:sym typeface="Arial"/>
              </a:defRPr>
            </a:pPr>
          </a:p>
        </p:txBody>
      </p:sp>
      <p:sp>
        <p:nvSpPr>
          <p:cNvPr id="649" name="Google Shape;643;p42"/>
          <p:cNvSpPr txBox="1"/>
          <p:nvPr/>
        </p:nvSpPr>
        <p:spPr>
          <a:xfrm>
            <a:off x="6492522" y="4276263"/>
            <a:ext cx="817501" cy="485506"/>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p>
            <a:pPr defTabSz="914400">
              <a:spcBef>
                <a:spcPts val="0"/>
              </a:spcBef>
              <a:defRPr b="1" sz="1800">
                <a:solidFill>
                  <a:srgbClr val="000000"/>
                </a:solidFill>
                <a:latin typeface="Arial"/>
                <a:ea typeface="Arial"/>
                <a:cs typeface="Arial"/>
                <a:sym typeface="Arial"/>
              </a:defRPr>
            </a:pPr>
            <a:r>
              <a:t>E</a:t>
            </a:r>
            <a:r>
              <a:rPr baseline="-25000"/>
              <a:t>A</a:t>
            </a:r>
          </a:p>
        </p:txBody>
      </p:sp>
      <p:sp>
        <p:nvSpPr>
          <p:cNvPr id="650" name="Google Shape;644;p42"/>
          <p:cNvSpPr txBox="1"/>
          <p:nvPr/>
        </p:nvSpPr>
        <p:spPr>
          <a:xfrm>
            <a:off x="6156921" y="3257163"/>
            <a:ext cx="817501" cy="367949"/>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lvl1pPr defTabSz="914400">
              <a:spcBef>
                <a:spcPts val="0"/>
              </a:spcBef>
              <a:defRPr b="1" sz="1300">
                <a:solidFill>
                  <a:srgbClr val="00FF00"/>
                </a:solidFill>
                <a:latin typeface="Arial"/>
                <a:ea typeface="Arial"/>
                <a:cs typeface="Arial"/>
                <a:sym typeface="Arial"/>
              </a:defRPr>
            </a:lvl1pPr>
          </a:lstStyle>
          <a:p>
            <a:pPr/>
            <a:r>
              <a:t>511 keV</a:t>
            </a:r>
          </a:p>
        </p:txBody>
      </p:sp>
      <p:sp>
        <p:nvSpPr>
          <p:cNvPr id="651" name="Google Shape;645;p42"/>
          <p:cNvSpPr txBox="1"/>
          <p:nvPr/>
        </p:nvSpPr>
        <p:spPr>
          <a:xfrm>
            <a:off x="4780712" y="2149787"/>
            <a:ext cx="1554601" cy="583435"/>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defTabSz="914400">
              <a:spcBef>
                <a:spcPts val="0"/>
              </a:spcBef>
              <a:defRPr b="1" sz="1400">
                <a:solidFill>
                  <a:srgbClr val="000000"/>
                </a:solidFill>
                <a:latin typeface="Arial"/>
                <a:ea typeface="Arial"/>
                <a:cs typeface="Arial"/>
                <a:sym typeface="Arial"/>
              </a:defRPr>
            </a:lvl1pPr>
          </a:lstStyle>
          <a:p>
            <a:pPr/>
            <a:r>
              <a:t>PET</a:t>
            </a:r>
          </a:p>
        </p:txBody>
      </p:sp>
      <p:sp>
        <p:nvSpPr>
          <p:cNvPr id="652" name="Google Shape;646;p42"/>
          <p:cNvSpPr txBox="1"/>
          <p:nvPr/>
        </p:nvSpPr>
        <p:spPr>
          <a:xfrm>
            <a:off x="4750975" y="2526175"/>
            <a:ext cx="1554600" cy="1245035"/>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p>
            <a:pPr defTabSz="914400">
              <a:spcBef>
                <a:spcPts val="0"/>
              </a:spcBef>
              <a:defRPr b="1" sz="1600">
                <a:solidFill>
                  <a:srgbClr val="FF9900"/>
                </a:solidFill>
                <a:latin typeface="Arial"/>
                <a:ea typeface="Arial"/>
                <a:cs typeface="Arial"/>
                <a:sym typeface="Arial"/>
              </a:defRPr>
            </a:pPr>
            <a:r>
              <a:t>E</a:t>
            </a:r>
            <a:r>
              <a:rPr baseline="-25000"/>
              <a:t>D  </a:t>
            </a:r>
            <a:r>
              <a:rPr>
                <a:solidFill>
                  <a:srgbClr val="000000"/>
                </a:solidFill>
              </a:rPr>
              <a:t>= 511 keV</a:t>
            </a:r>
            <a:endParaRPr baseline="-25000"/>
          </a:p>
          <a:p>
            <a:pPr defTabSz="914400">
              <a:spcBef>
                <a:spcPts val="0"/>
              </a:spcBef>
              <a:defRPr sz="1400">
                <a:solidFill>
                  <a:srgbClr val="000000"/>
                </a:solidFill>
                <a:latin typeface="Arial"/>
                <a:ea typeface="Arial"/>
                <a:cs typeface="Arial"/>
                <a:sym typeface="Arial"/>
              </a:defRPr>
            </a:pPr>
            <a:endParaRPr b="1" baseline="-25000" sz="1600"/>
          </a:p>
          <a:p>
            <a:pPr defTabSz="914400">
              <a:spcBef>
                <a:spcPts val="0"/>
              </a:spcBef>
              <a:defRPr b="1" sz="1600">
                <a:solidFill>
                  <a:srgbClr val="4A86E8"/>
                </a:solidFill>
                <a:latin typeface="Arial"/>
                <a:ea typeface="Arial"/>
                <a:cs typeface="Arial"/>
                <a:sym typeface="Arial"/>
              </a:defRPr>
            </a:pPr>
            <a:r>
              <a:t>E</a:t>
            </a:r>
            <a:r>
              <a:rPr baseline="-25000"/>
              <a:t>A </a:t>
            </a:r>
            <a:r>
              <a:rPr>
                <a:solidFill>
                  <a:srgbClr val="000000"/>
                </a:solidFill>
              </a:rPr>
              <a:t>= 511 keV</a:t>
            </a:r>
            <a:endParaRPr baseline="-25000"/>
          </a:p>
        </p:txBody>
      </p:sp>
      <p:sp>
        <p:nvSpPr>
          <p:cNvPr id="653" name="Google Shape;648;p42"/>
          <p:cNvSpPr txBox="1"/>
          <p:nvPr/>
        </p:nvSpPr>
        <p:spPr>
          <a:xfrm>
            <a:off x="8070403" y="2247375"/>
            <a:ext cx="1554601" cy="989834"/>
          </a:xfrm>
          <a:prstGeom prst="rect">
            <a:avLst/>
          </a:prstGeom>
          <a:ln w="3175">
            <a:miter lim="400000"/>
          </a:ln>
          <a:extLst>
            <a:ext uri="{C572A759-6A51-4108-AA02-DFA0A04FC94B}">
              <ma14:wrappingTextBoxFlag xmlns:ma14="http://schemas.microsoft.com/office/mac/drawingml/2011/main" val="1"/>
            </a:ext>
          </a:extLst>
        </p:spPr>
        <p:txBody>
          <a:bodyPr lIns="91424" tIns="91424" rIns="91424" bIns="91424">
            <a:spAutoFit/>
          </a:bodyPr>
          <a:lstStyle>
            <a:lvl1pPr defTabSz="914400">
              <a:spcBef>
                <a:spcPts val="0"/>
              </a:spcBef>
              <a:defRPr b="1" sz="1400">
                <a:solidFill>
                  <a:srgbClr val="FF3300"/>
                </a:solidFill>
                <a:latin typeface="Arial"/>
                <a:ea typeface="Arial"/>
                <a:cs typeface="Arial"/>
                <a:sym typeface="Arial"/>
              </a:defRPr>
            </a:lvl1pPr>
          </a:lstStyle>
          <a:p>
            <a:pPr/>
            <a:r>
              <a:t>(25 PET Coincidence lines in total!)</a:t>
            </a:r>
          </a:p>
        </p:txBody>
      </p:sp>
      <p:pic>
        <p:nvPicPr>
          <p:cNvPr id="654" name="video pegado.png" descr="video pegado.png"/>
          <p:cNvPicPr>
            <a:picLocks noChangeAspect="1"/>
          </p:cNvPicPr>
          <p:nvPr/>
        </p:nvPicPr>
        <p:blipFill>
          <a:blip r:embed="rId2">
            <a:extLst/>
          </a:blip>
          <a:stretch>
            <a:fillRect/>
          </a:stretch>
        </p:blipFill>
        <p:spPr>
          <a:xfrm>
            <a:off x="3802608" y="5492338"/>
            <a:ext cx="5930901" cy="3225801"/>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Número de diapositiva"/>
          <p:cNvSpPr txBox="1"/>
          <p:nvPr>
            <p:ph type="sldNum" sz="quarter" idx="2"/>
          </p:nvPr>
        </p:nvSpPr>
        <p:spPr>
          <a:xfrm>
            <a:off x="12683220" y="9364864"/>
            <a:ext cx="173584"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4" name="Background Motivations"/>
          <p:cNvSpPr txBox="1"/>
          <p:nvPr>
            <p:ph type="ctrTitle"/>
          </p:nvPr>
        </p:nvSpPr>
        <p:spPr>
          <a:xfrm>
            <a:off x="265390" y="2728"/>
            <a:ext cx="10040582" cy="694926"/>
          </a:xfrm>
          <a:prstGeom prst="rect">
            <a:avLst/>
          </a:prstGeom>
        </p:spPr>
        <p:txBody>
          <a:bodyPr/>
          <a:lstStyle/>
          <a:p>
            <a:pPr/>
            <a:r>
              <a:t>Background Motivations</a:t>
            </a:r>
          </a:p>
        </p:txBody>
      </p:sp>
      <p:sp>
        <p:nvSpPr>
          <p:cNvPr id="305" name="Hadron Therapy…"/>
          <p:cNvSpPr txBox="1"/>
          <p:nvPr/>
        </p:nvSpPr>
        <p:spPr>
          <a:xfrm>
            <a:off x="864337" y="1332356"/>
            <a:ext cx="5074766" cy="6784087"/>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20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Hadron Therapy</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Particle therapy</a:t>
            </a:r>
          </a:p>
          <a:p>
            <a:pPr lvl="2" marL="11684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Enhanced in-vivo range verification</a:t>
            </a:r>
          </a:p>
          <a:p>
            <a:pPr lvl="2" marL="11684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Improved biological effectiveness of PT</a:t>
            </a:r>
          </a:p>
          <a:p>
            <a:pPr lvl="1" marL="711200" indent="-254000">
              <a:spcBef>
                <a:spcPts val="2000"/>
              </a:spcBef>
              <a:buClr>
                <a:schemeClr val="accent1">
                  <a:satOff val="-9155"/>
                  <a:lumOff val="-32673"/>
                </a:schemeClr>
              </a:buClr>
              <a:buSzPct val="100000"/>
              <a:buChar char="‣"/>
              <a:defRPr sz="2200">
                <a:solidFill>
                  <a:srgbClr val="000000"/>
                </a:solidFill>
                <a:latin typeface="Produkt Light"/>
                <a:ea typeface="Produkt Light"/>
                <a:cs typeface="Produkt Light"/>
                <a:sym typeface="Produkt Light"/>
              </a:defRPr>
            </a:pPr>
            <a:r>
              <a:t>Boron Neutron Capture Therapy (BNCT)</a:t>
            </a:r>
          </a:p>
          <a:p>
            <a:pPr marL="228600" indent="-228600">
              <a:spcBef>
                <a:spcPts val="2000"/>
              </a:spcBef>
              <a:buSzPct val="100000"/>
              <a:buChar char="‣"/>
              <a:defRPr sz="2200">
                <a:solidFill>
                  <a:srgbClr val="000000"/>
                </a:solidFill>
                <a:latin typeface="Produkt Medium"/>
                <a:ea typeface="Produkt Medium"/>
                <a:cs typeface="Produkt Medium"/>
                <a:sym typeface="Produkt Medium"/>
              </a:defRPr>
            </a:pPr>
            <a:r>
              <a:t>National Security and Nuclear Energy Industry</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Characterizing spent-fuel from nuclear reactors for decommissioning</a:t>
            </a:r>
          </a:p>
          <a:p>
            <a:pPr lvl="1" marL="685800" indent="-228600">
              <a:spcBef>
                <a:spcPts val="2000"/>
              </a:spcBef>
              <a:buSzPct val="100000"/>
              <a:buChar char="‣"/>
              <a:defRPr sz="2200">
                <a:solidFill>
                  <a:srgbClr val="000000"/>
                </a:solidFill>
                <a:latin typeface="Produkt Light"/>
                <a:ea typeface="Produkt Light"/>
                <a:cs typeface="Produkt Light"/>
                <a:sym typeface="Produkt Light"/>
              </a:defRPr>
            </a:pPr>
            <a:r>
              <a:t>Homeland Security</a:t>
            </a:r>
          </a:p>
        </p:txBody>
      </p:sp>
      <p:pic>
        <p:nvPicPr>
          <p:cNvPr id="306" name="video pegado.png" descr="video pegado.png"/>
          <p:cNvPicPr>
            <a:picLocks noChangeAspect="1"/>
          </p:cNvPicPr>
          <p:nvPr/>
        </p:nvPicPr>
        <p:blipFill>
          <a:blip r:embed="rId2">
            <a:extLst/>
          </a:blip>
          <a:srcRect l="0" t="0" r="0" b="0"/>
          <a:stretch>
            <a:fillRect/>
          </a:stretch>
        </p:blipFill>
        <p:spPr>
          <a:xfrm>
            <a:off x="6494548" y="787974"/>
            <a:ext cx="5209628" cy="2488856"/>
          </a:xfrm>
          <a:prstGeom prst="rect">
            <a:avLst/>
          </a:prstGeom>
          <a:ln w="3175">
            <a:miter lim="400000"/>
          </a:ln>
        </p:spPr>
      </p:pic>
      <p:pic>
        <p:nvPicPr>
          <p:cNvPr id="307" name="video pegado.png" descr="video pegado.png"/>
          <p:cNvPicPr>
            <a:picLocks noChangeAspect="1"/>
          </p:cNvPicPr>
          <p:nvPr/>
        </p:nvPicPr>
        <p:blipFill>
          <a:blip r:embed="rId3">
            <a:extLst/>
          </a:blip>
          <a:stretch>
            <a:fillRect/>
          </a:stretch>
        </p:blipFill>
        <p:spPr>
          <a:xfrm>
            <a:off x="6375474" y="3306289"/>
            <a:ext cx="5074766" cy="3294438"/>
          </a:xfrm>
          <a:prstGeom prst="rect">
            <a:avLst/>
          </a:prstGeom>
          <a:ln w="3175">
            <a:miter lim="400000"/>
          </a:ln>
        </p:spPr>
      </p:pic>
      <p:pic>
        <p:nvPicPr>
          <p:cNvPr id="308" name="video pegado.png" descr="video pegado.png"/>
          <p:cNvPicPr>
            <a:picLocks noChangeAspect="1"/>
          </p:cNvPicPr>
          <p:nvPr/>
        </p:nvPicPr>
        <p:blipFill>
          <a:blip r:embed="rId4">
            <a:extLst/>
          </a:blip>
          <a:stretch>
            <a:fillRect/>
          </a:stretch>
        </p:blipFill>
        <p:spPr>
          <a:xfrm>
            <a:off x="7877261" y="6526208"/>
            <a:ext cx="2444182" cy="2475994"/>
          </a:xfrm>
          <a:prstGeom prst="rect">
            <a:avLst/>
          </a:prstGeom>
          <a:ln w="12700">
            <a:solidFill>
              <a:srgbClr val="000000"/>
            </a:solidFill>
            <a:miter lim="400000"/>
          </a:ln>
        </p:spPr>
      </p:pic>
      <p:sp>
        <p:nvSpPr>
          <p:cNvPr id="309" name="* Simposio GEFN, XXXVIII Reunión Bienal de la RSEF, July 13th 2022, Murcia…"/>
          <p:cNvSpPr txBox="1"/>
          <p:nvPr/>
        </p:nvSpPr>
        <p:spPr>
          <a:xfrm>
            <a:off x="30409" y="8690337"/>
            <a:ext cx="5396677" cy="558895"/>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p>
            <a:pPr defTabSz="1733930">
              <a:spcBef>
                <a:spcPts val="0"/>
              </a:spcBef>
              <a:defRPr sz="1200">
                <a:latin typeface="Arial"/>
                <a:ea typeface="Arial"/>
                <a:cs typeface="Arial"/>
                <a:sym typeface="Arial"/>
              </a:defRPr>
            </a:pPr>
            <a:r>
              <a:t>* Simposio GEFN, XXXVIII Reunión Bienal de la RSEF, July 13th 2022, Murcia </a:t>
            </a:r>
          </a:p>
          <a:p>
            <a:pPr defTabSz="1733930">
              <a:spcBef>
                <a:spcPts val="0"/>
              </a:spcBef>
              <a:defRPr sz="1200">
                <a:latin typeface="Arial"/>
                <a:ea typeface="Arial"/>
                <a:cs typeface="Arial"/>
                <a:sym typeface="Arial"/>
              </a:defRPr>
            </a:pPr>
            <a:r>
              <a:t>“i-TED: Imaging neutron capture sections &amp; applications”</a:t>
            </a:r>
          </a:p>
          <a:p>
            <a:pPr defTabSz="1733930">
              <a:spcBef>
                <a:spcPts val="0"/>
              </a:spcBef>
              <a:defRPr sz="1200">
                <a:latin typeface="Arial"/>
                <a:ea typeface="Arial"/>
                <a:cs typeface="Arial"/>
                <a:sym typeface="Arial"/>
              </a:defRPr>
            </a:pPr>
            <a:r>
              <a:t>*IAEA Incident and Trafficking Database (ITDB): 2022 Fact Sheet</a:t>
            </a:r>
          </a:p>
        </p:txBody>
      </p:sp>
      <p:sp>
        <p:nvSpPr>
          <p:cNvPr id="310" name="Óvalo"/>
          <p:cNvSpPr/>
          <p:nvPr/>
        </p:nvSpPr>
        <p:spPr>
          <a:xfrm>
            <a:off x="7319168" y="1574894"/>
            <a:ext cx="823074" cy="803844"/>
          </a:xfrm>
          <a:prstGeom prst="ellipse">
            <a:avLst/>
          </a:prstGeom>
          <a:ln w="38100">
            <a:solidFill>
              <a:srgbClr val="1011FF"/>
            </a:solidFill>
            <a:miter lim="400000"/>
          </a:ln>
        </p:spPr>
        <p:txBody>
          <a:bodyPr lIns="15240" tIns="15240" rIns="15240" bIns="15240" anchor="ctr"/>
          <a:lstStyle/>
          <a:p>
            <a:pPr algn="ctr" defTabSz="587022">
              <a:spcBef>
                <a:spcPts val="0"/>
              </a:spcBef>
              <a:defRPr sz="1800">
                <a:solidFill>
                  <a:srgbClr val="FFFFFF"/>
                </a:solidFill>
              </a:defRPr>
            </a:pPr>
          </a:p>
        </p:txBody>
      </p:sp>
      <p:sp>
        <p:nvSpPr>
          <p:cNvPr id="311" name="Línea"/>
          <p:cNvSpPr/>
          <p:nvPr/>
        </p:nvSpPr>
        <p:spPr>
          <a:xfrm>
            <a:off x="7995199" y="2261848"/>
            <a:ext cx="2453935" cy="1404999"/>
          </a:xfrm>
          <a:prstGeom prst="line">
            <a:avLst/>
          </a:prstGeom>
          <a:ln w="12700">
            <a:solidFill>
              <a:srgbClr val="1011FF"/>
            </a:solidFill>
            <a:miter lim="400000"/>
            <a:tailEnd type="triangle"/>
          </a:ln>
        </p:spPr>
        <p:txBody>
          <a:bodyPr lIns="15240" tIns="15240" rIns="15240" bIns="15240" anchor="ctr"/>
          <a:lstStyle/>
          <a:p>
            <a:pPr/>
          </a:p>
        </p:txBody>
      </p:sp>
      <p:sp>
        <p:nvSpPr>
          <p:cNvPr id="312" name="Óvalo"/>
          <p:cNvSpPr/>
          <p:nvPr/>
        </p:nvSpPr>
        <p:spPr>
          <a:xfrm>
            <a:off x="9884568" y="1574894"/>
            <a:ext cx="823074" cy="803844"/>
          </a:xfrm>
          <a:prstGeom prst="ellipse">
            <a:avLst/>
          </a:prstGeom>
          <a:ln w="38100">
            <a:solidFill>
              <a:srgbClr val="A35853"/>
            </a:solidFill>
            <a:miter lim="400000"/>
          </a:ln>
        </p:spPr>
        <p:txBody>
          <a:bodyPr lIns="15240" tIns="15240" rIns="15240" bIns="15240" anchor="ctr"/>
          <a:lstStyle/>
          <a:p>
            <a:pPr algn="ctr" defTabSz="587022">
              <a:spcBef>
                <a:spcPts val="0"/>
              </a:spcBef>
              <a:defRPr sz="1800">
                <a:solidFill>
                  <a:srgbClr val="FFFFFF"/>
                </a:solidFill>
              </a:defRPr>
            </a:pPr>
          </a:p>
        </p:txBody>
      </p:sp>
      <p:sp>
        <p:nvSpPr>
          <p:cNvPr id="313" name="Línea"/>
          <p:cNvSpPr/>
          <p:nvPr/>
        </p:nvSpPr>
        <p:spPr>
          <a:xfrm>
            <a:off x="10429193" y="2383688"/>
            <a:ext cx="405074" cy="1157885"/>
          </a:xfrm>
          <a:prstGeom prst="line">
            <a:avLst/>
          </a:prstGeom>
          <a:ln w="12700">
            <a:solidFill>
              <a:srgbClr val="914038"/>
            </a:solidFill>
            <a:miter lim="400000"/>
            <a:tailEnd type="triangle"/>
          </a:ln>
        </p:spPr>
        <p:txBody>
          <a:bodyPr lIns="15240" tIns="15240" rIns="15240" bIns="1524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Número de diapositiva"/>
          <p:cNvSpPr txBox="1"/>
          <p:nvPr>
            <p:ph type="sldNum" sz="quarter" idx="2"/>
          </p:nvPr>
        </p:nvSpPr>
        <p:spPr>
          <a:xfrm>
            <a:off x="12680413" y="9364864"/>
            <a:ext cx="176391"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The i-TED Concept"/>
          <p:cNvSpPr txBox="1"/>
          <p:nvPr>
            <p:ph type="ctrTitle"/>
          </p:nvPr>
        </p:nvSpPr>
        <p:spPr>
          <a:xfrm>
            <a:off x="265390" y="2728"/>
            <a:ext cx="5057220" cy="694926"/>
          </a:xfrm>
          <a:prstGeom prst="rect">
            <a:avLst/>
          </a:prstGeom>
        </p:spPr>
        <p:txBody>
          <a:bodyPr/>
          <a:lstStyle/>
          <a:p>
            <a:pPr/>
            <a:r>
              <a:t>The i-TED Concept</a:t>
            </a:r>
          </a:p>
        </p:txBody>
      </p:sp>
      <p:pic>
        <p:nvPicPr>
          <p:cNvPr id="317" name="video pegado.png" descr="video pegado.png"/>
          <p:cNvPicPr>
            <a:picLocks noChangeAspect="1"/>
          </p:cNvPicPr>
          <p:nvPr/>
        </p:nvPicPr>
        <p:blipFill>
          <a:blip r:embed="rId2">
            <a:extLst/>
          </a:blip>
          <a:stretch>
            <a:fillRect/>
          </a:stretch>
        </p:blipFill>
        <p:spPr>
          <a:xfrm>
            <a:off x="9188118" y="1368936"/>
            <a:ext cx="3663672" cy="2788281"/>
          </a:xfrm>
          <a:prstGeom prst="rect">
            <a:avLst/>
          </a:prstGeom>
          <a:ln w="3175">
            <a:miter lim="400000"/>
          </a:ln>
        </p:spPr>
      </p:pic>
      <p:pic>
        <p:nvPicPr>
          <p:cNvPr id="318" name="video pegado.png" descr="video pegado.png"/>
          <p:cNvPicPr>
            <a:picLocks noChangeAspect="1"/>
          </p:cNvPicPr>
          <p:nvPr/>
        </p:nvPicPr>
        <p:blipFill>
          <a:blip r:embed="rId3">
            <a:extLst/>
          </a:blip>
          <a:srcRect l="0" t="7295" r="0" b="0"/>
          <a:stretch>
            <a:fillRect/>
          </a:stretch>
        </p:blipFill>
        <p:spPr>
          <a:xfrm>
            <a:off x="6615404" y="4243315"/>
            <a:ext cx="6538044" cy="4556369"/>
          </a:xfrm>
          <a:prstGeom prst="rect">
            <a:avLst/>
          </a:prstGeom>
          <a:ln w="3175">
            <a:miter lim="400000"/>
          </a:ln>
        </p:spPr>
      </p:pic>
      <p:pic>
        <p:nvPicPr>
          <p:cNvPr id="319" name="video pegado.png" descr="video pegado.png"/>
          <p:cNvPicPr>
            <a:picLocks noChangeAspect="1"/>
          </p:cNvPicPr>
          <p:nvPr/>
        </p:nvPicPr>
        <p:blipFill>
          <a:blip r:embed="rId4">
            <a:extLst/>
          </a:blip>
          <a:srcRect l="13893" t="10861" r="11282" b="3165"/>
          <a:stretch>
            <a:fillRect/>
          </a:stretch>
        </p:blipFill>
        <p:spPr>
          <a:xfrm>
            <a:off x="12416090" y="2425170"/>
            <a:ext cx="548513" cy="908607"/>
          </a:xfrm>
          <a:custGeom>
            <a:avLst/>
            <a:gdLst/>
            <a:ahLst/>
            <a:cxnLst>
              <a:cxn ang="0">
                <a:pos x="wd2" y="hd2"/>
              </a:cxn>
              <a:cxn ang="5400000">
                <a:pos x="wd2" y="hd2"/>
              </a:cxn>
              <a:cxn ang="10800000">
                <a:pos x="wd2" y="hd2"/>
              </a:cxn>
              <a:cxn ang="16200000">
                <a:pos x="wd2" y="hd2"/>
              </a:cxn>
            </a:cxnLst>
            <a:rect l="0" t="0" r="r" b="b"/>
            <a:pathLst>
              <a:path w="21593" h="21315" fill="norm" stroke="1" extrusionOk="0">
                <a:moveTo>
                  <a:pt x="11296" y="5"/>
                </a:moveTo>
                <a:cubicBezTo>
                  <a:pt x="7276" y="-33"/>
                  <a:pt x="3149" y="140"/>
                  <a:pt x="969" y="555"/>
                </a:cubicBezTo>
                <a:lnTo>
                  <a:pt x="0" y="741"/>
                </a:lnTo>
                <a:lnTo>
                  <a:pt x="0" y="10554"/>
                </a:lnTo>
                <a:lnTo>
                  <a:pt x="0" y="20367"/>
                </a:lnTo>
                <a:lnTo>
                  <a:pt x="797" y="20590"/>
                </a:lnTo>
                <a:cubicBezTo>
                  <a:pt x="1238" y="20712"/>
                  <a:pt x="2609" y="20920"/>
                  <a:pt x="3843" y="21056"/>
                </a:cubicBezTo>
                <a:cubicBezTo>
                  <a:pt x="8499" y="21567"/>
                  <a:pt x="18136" y="21279"/>
                  <a:pt x="20389" y="20562"/>
                </a:cubicBezTo>
                <a:cubicBezTo>
                  <a:pt x="20606" y="20493"/>
                  <a:pt x="21032" y="20320"/>
                  <a:pt x="21529" y="20106"/>
                </a:cubicBezTo>
                <a:cubicBezTo>
                  <a:pt x="21563" y="19973"/>
                  <a:pt x="21588" y="19831"/>
                  <a:pt x="21560" y="19715"/>
                </a:cubicBezTo>
                <a:cubicBezTo>
                  <a:pt x="21230" y="18347"/>
                  <a:pt x="21155" y="15310"/>
                  <a:pt x="21451" y="15134"/>
                </a:cubicBezTo>
                <a:cubicBezTo>
                  <a:pt x="21554" y="15073"/>
                  <a:pt x="21598" y="14886"/>
                  <a:pt x="21592" y="14669"/>
                </a:cubicBezTo>
                <a:cubicBezTo>
                  <a:pt x="21586" y="14451"/>
                  <a:pt x="21529" y="14210"/>
                  <a:pt x="21420" y="14054"/>
                </a:cubicBezTo>
                <a:cubicBezTo>
                  <a:pt x="21158" y="13681"/>
                  <a:pt x="21158" y="7589"/>
                  <a:pt x="21420" y="7156"/>
                </a:cubicBezTo>
                <a:cubicBezTo>
                  <a:pt x="21530" y="6974"/>
                  <a:pt x="21592" y="6754"/>
                  <a:pt x="21592" y="6550"/>
                </a:cubicBezTo>
                <a:cubicBezTo>
                  <a:pt x="21591" y="6347"/>
                  <a:pt x="21531" y="6163"/>
                  <a:pt x="21420" y="6048"/>
                </a:cubicBezTo>
                <a:cubicBezTo>
                  <a:pt x="21168" y="5786"/>
                  <a:pt x="21168" y="2157"/>
                  <a:pt x="21420" y="1895"/>
                </a:cubicBezTo>
                <a:cubicBezTo>
                  <a:pt x="21524" y="1787"/>
                  <a:pt x="21583" y="1598"/>
                  <a:pt x="21592" y="1402"/>
                </a:cubicBezTo>
                <a:cubicBezTo>
                  <a:pt x="21600" y="1206"/>
                  <a:pt x="21563" y="1005"/>
                  <a:pt x="21482" y="871"/>
                </a:cubicBezTo>
                <a:cubicBezTo>
                  <a:pt x="21292" y="833"/>
                  <a:pt x="21098" y="793"/>
                  <a:pt x="20935" y="750"/>
                </a:cubicBezTo>
                <a:cubicBezTo>
                  <a:pt x="19217" y="298"/>
                  <a:pt x="15315" y="44"/>
                  <a:pt x="11296" y="5"/>
                </a:cubicBezTo>
                <a:close/>
              </a:path>
            </a:pathLst>
          </a:custGeom>
          <a:ln w="3175">
            <a:miter lim="400000"/>
          </a:ln>
        </p:spPr>
      </p:pic>
      <p:pic>
        <p:nvPicPr>
          <p:cNvPr id="320" name="video pegado.png" descr="video pegado.png"/>
          <p:cNvPicPr>
            <a:picLocks noChangeAspect="1"/>
          </p:cNvPicPr>
          <p:nvPr/>
        </p:nvPicPr>
        <p:blipFill>
          <a:blip r:embed="rId4">
            <a:extLst/>
          </a:blip>
          <a:srcRect l="13893" t="10823" r="11248" b="3197"/>
          <a:stretch>
            <a:fillRect/>
          </a:stretch>
        </p:blipFill>
        <p:spPr>
          <a:xfrm>
            <a:off x="11931266" y="5479693"/>
            <a:ext cx="231312" cy="383011"/>
          </a:xfrm>
          <a:custGeom>
            <a:avLst/>
            <a:gdLst/>
            <a:ahLst/>
            <a:cxnLst>
              <a:cxn ang="0">
                <a:pos x="wd2" y="hd2"/>
              </a:cxn>
              <a:cxn ang="5400000">
                <a:pos x="wd2" y="hd2"/>
              </a:cxn>
              <a:cxn ang="10800000">
                <a:pos x="wd2" y="hd2"/>
              </a:cxn>
              <a:cxn ang="16200000">
                <a:pos x="wd2" y="hd2"/>
              </a:cxn>
            </a:cxnLst>
            <a:rect l="0" t="0" r="r" b="b"/>
            <a:pathLst>
              <a:path w="21535" h="21317" fill="norm" stroke="1" extrusionOk="0">
                <a:moveTo>
                  <a:pt x="11270" y="5"/>
                </a:moveTo>
                <a:cubicBezTo>
                  <a:pt x="7263" y="-33"/>
                  <a:pt x="3134" y="143"/>
                  <a:pt x="961" y="558"/>
                </a:cubicBezTo>
                <a:lnTo>
                  <a:pt x="0" y="756"/>
                </a:lnTo>
                <a:lnTo>
                  <a:pt x="0" y="10564"/>
                </a:lnTo>
                <a:lnTo>
                  <a:pt x="0" y="20371"/>
                </a:lnTo>
                <a:lnTo>
                  <a:pt x="813" y="20592"/>
                </a:lnTo>
                <a:cubicBezTo>
                  <a:pt x="1252" y="20714"/>
                  <a:pt x="2612" y="20920"/>
                  <a:pt x="3843" y="21055"/>
                </a:cubicBezTo>
                <a:cubicBezTo>
                  <a:pt x="8484" y="21567"/>
                  <a:pt x="18076" y="21287"/>
                  <a:pt x="20322" y="20570"/>
                </a:cubicBezTo>
                <a:cubicBezTo>
                  <a:pt x="20539" y="20500"/>
                  <a:pt x="20973" y="20342"/>
                  <a:pt x="21468" y="20128"/>
                </a:cubicBezTo>
                <a:cubicBezTo>
                  <a:pt x="21501" y="19995"/>
                  <a:pt x="21532" y="19846"/>
                  <a:pt x="21505" y="19730"/>
                </a:cubicBezTo>
                <a:cubicBezTo>
                  <a:pt x="21176" y="18362"/>
                  <a:pt x="21099" y="15334"/>
                  <a:pt x="21394" y="15158"/>
                </a:cubicBezTo>
                <a:cubicBezTo>
                  <a:pt x="21600" y="15035"/>
                  <a:pt x="21575" y="14366"/>
                  <a:pt x="21357" y="14054"/>
                </a:cubicBezTo>
                <a:cubicBezTo>
                  <a:pt x="21096" y="13680"/>
                  <a:pt x="21096" y="7595"/>
                  <a:pt x="21357" y="7162"/>
                </a:cubicBezTo>
                <a:cubicBezTo>
                  <a:pt x="21576" y="6798"/>
                  <a:pt x="21578" y="6289"/>
                  <a:pt x="21357" y="6058"/>
                </a:cubicBezTo>
                <a:cubicBezTo>
                  <a:pt x="21106" y="5795"/>
                  <a:pt x="21106" y="2167"/>
                  <a:pt x="21357" y="1905"/>
                </a:cubicBezTo>
                <a:cubicBezTo>
                  <a:pt x="21564" y="1688"/>
                  <a:pt x="21556" y="1134"/>
                  <a:pt x="21394" y="867"/>
                </a:cubicBezTo>
                <a:cubicBezTo>
                  <a:pt x="21204" y="828"/>
                  <a:pt x="21038" y="799"/>
                  <a:pt x="20876" y="756"/>
                </a:cubicBezTo>
                <a:cubicBezTo>
                  <a:pt x="19163" y="304"/>
                  <a:pt x="15277" y="44"/>
                  <a:pt x="11270" y="5"/>
                </a:cubicBezTo>
                <a:close/>
              </a:path>
            </a:pathLst>
          </a:custGeom>
          <a:ln w="3175">
            <a:miter lim="400000"/>
          </a:ln>
        </p:spPr>
      </p:pic>
      <p:sp>
        <p:nvSpPr>
          <p:cNvPr id="321" name="State-of-the-Art and Motivation…"/>
          <p:cNvSpPr txBox="1"/>
          <p:nvPr/>
        </p:nvSpPr>
        <p:spPr>
          <a:xfrm>
            <a:off x="138084" y="796196"/>
            <a:ext cx="6538043" cy="6196940"/>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12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State-of-the-Art and Motivation</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Significantly improve the signal-to-background ratio in neutron capture measurement</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Relevance for the stellar nucleosynthesis in key (n,γ) reactions</a:t>
            </a:r>
          </a:p>
          <a:p>
            <a:pPr marL="228600" indent="-228600">
              <a:spcBef>
                <a:spcPts val="1200"/>
              </a:spcBef>
              <a:buSzPct val="100000"/>
              <a:buChar char="‣"/>
              <a:defRPr sz="2200">
                <a:solidFill>
                  <a:srgbClr val="000000"/>
                </a:solidFill>
                <a:latin typeface="Produkt Medium"/>
                <a:ea typeface="Produkt Medium"/>
                <a:cs typeface="Produkt Medium"/>
                <a:sym typeface="Produkt Medium"/>
              </a:defRPr>
            </a:pPr>
            <a:r>
              <a:t>i-TED Design</a:t>
            </a: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Scatter PSD plane:  50x50x15mm LaCl</a:t>
            </a:r>
            <a14:m>
              <m:oMath>
                <m:sSub>
                  <m:e/>
                  <m:sub>
                    <m:r>
                      <a:rPr xmlns:a="http://schemas.openxmlformats.org/drawingml/2006/main" sz="2150" i="1">
                        <a:solidFill>
                          <a:srgbClr val="000000"/>
                        </a:solidFill>
                        <a:latin typeface="Cambria Math" panose="02040503050406030204" pitchFamily="18" charset="0"/>
                      </a:rPr>
                      <m:t>3</m:t>
                    </m:r>
                  </m:sub>
                </m:sSub>
              </m:oMath>
            </a14:m>
            <a:r>
              <a:t>scintillation crystal</a:t>
            </a: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Absorber PSD plane:  4 50x50x25mm LaCl</a:t>
            </a:r>
            <a14:m>
              <m:oMath>
                <m:sSub>
                  <m:e/>
                  <m:sub>
                    <m:r>
                      <a:rPr xmlns:a="http://schemas.openxmlformats.org/drawingml/2006/main" sz="2150" i="1">
                        <a:solidFill>
                          <a:srgbClr val="000000"/>
                        </a:solidFill>
                        <a:latin typeface="Cambria Math" panose="02040503050406030204" pitchFamily="18" charset="0"/>
                      </a:rPr>
                      <m:t>3</m:t>
                    </m:r>
                  </m:sub>
                </m:sSub>
              </m:oMath>
            </a14:m>
            <a:r>
              <a:t> scintillation crystal</a:t>
            </a: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Each crystal: 8x8 SiPM (6% @ 662 keV and  1-3 mm spatial resolution )</a:t>
            </a: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 The full i-TED 1280 output signals</a:t>
            </a: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Integrated SiPM readout system developed by PETsys Electronics: the front-end house ASICs and back-end  with FPGA boards</a:t>
            </a:r>
          </a:p>
        </p:txBody>
      </p:sp>
      <p:pic>
        <p:nvPicPr>
          <p:cNvPr id="322" name="video pegado.png" descr="video pegado.png"/>
          <p:cNvPicPr>
            <a:picLocks noChangeAspect="1"/>
          </p:cNvPicPr>
          <p:nvPr/>
        </p:nvPicPr>
        <p:blipFill>
          <a:blip r:embed="rId5">
            <a:extLst/>
          </a:blip>
          <a:stretch>
            <a:fillRect/>
          </a:stretch>
        </p:blipFill>
        <p:spPr>
          <a:xfrm>
            <a:off x="556533" y="7256145"/>
            <a:ext cx="5701145" cy="1387487"/>
          </a:xfrm>
          <a:prstGeom prst="rect">
            <a:avLst/>
          </a:prstGeom>
          <a:ln w="3175">
            <a:miter lim="400000"/>
          </a:ln>
        </p:spPr>
      </p:pic>
      <p:pic>
        <p:nvPicPr>
          <p:cNvPr id="323" name="video pegado.png" descr="video pegado.png"/>
          <p:cNvPicPr>
            <a:picLocks noChangeAspect="1"/>
          </p:cNvPicPr>
          <p:nvPr/>
        </p:nvPicPr>
        <p:blipFill>
          <a:blip r:embed="rId6">
            <a:extLst/>
          </a:blip>
          <a:stretch>
            <a:fillRect/>
          </a:stretch>
        </p:blipFill>
        <p:spPr>
          <a:xfrm>
            <a:off x="799306" y="8396771"/>
            <a:ext cx="1981201" cy="584201"/>
          </a:xfrm>
          <a:prstGeom prst="rect">
            <a:avLst/>
          </a:prstGeom>
          <a:ln w="3175">
            <a:miter lim="400000"/>
          </a:ln>
        </p:spPr>
      </p:pic>
      <p:sp>
        <p:nvSpPr>
          <p:cNvPr id="324" name="Rectángulo"/>
          <p:cNvSpPr/>
          <p:nvPr/>
        </p:nvSpPr>
        <p:spPr>
          <a:xfrm>
            <a:off x="358013" y="7268887"/>
            <a:ext cx="6098185" cy="2061050"/>
          </a:xfrm>
          <a:prstGeom prst="rect">
            <a:avLst/>
          </a:prstGeom>
          <a:solidFill>
            <a:schemeClr val="accent4">
              <a:alpha val="13041"/>
            </a:schemeClr>
          </a:solidFill>
          <a:ln w="3175">
            <a:miter lim="400000"/>
          </a:ln>
        </p:spPr>
        <p:txBody>
          <a:bodyPr lIns="15240" tIns="15240" rIns="15240" bIns="15240" anchor="ctr"/>
          <a:lstStyle/>
          <a:p>
            <a:pPr algn="ctr" defTabSz="587022">
              <a:spcBef>
                <a:spcPts val="0"/>
              </a:spcBef>
              <a:defRPr sz="1800"/>
            </a:pPr>
          </a:p>
        </p:txBody>
      </p:sp>
      <p:sp>
        <p:nvSpPr>
          <p:cNvPr id="325" name="Compton Imaging"/>
          <p:cNvSpPr txBox="1"/>
          <p:nvPr/>
        </p:nvSpPr>
        <p:spPr>
          <a:xfrm>
            <a:off x="2153780" y="7086812"/>
            <a:ext cx="2506651" cy="383287"/>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1733930">
              <a:spcBef>
                <a:spcPts val="0"/>
              </a:spcBef>
              <a:defRPr sz="2200">
                <a:solidFill>
                  <a:srgbClr val="000000"/>
                </a:solidFill>
                <a:latin typeface="Produkt Medium"/>
                <a:ea typeface="Produkt Medium"/>
                <a:cs typeface="Produkt Medium"/>
                <a:sym typeface="Produkt Medium"/>
              </a:defRPr>
            </a:lvl1pPr>
          </a:lstStyle>
          <a:p>
            <a:pPr/>
            <a:r>
              <a:t>Compton Imaging</a:t>
            </a:r>
          </a:p>
        </p:txBody>
      </p:sp>
      <p:pic>
        <p:nvPicPr>
          <p:cNvPr id="326" name="video pegado.png" descr="video pegado.png"/>
          <p:cNvPicPr>
            <a:picLocks noChangeAspect="1"/>
          </p:cNvPicPr>
          <p:nvPr/>
        </p:nvPicPr>
        <p:blipFill>
          <a:blip r:embed="rId7">
            <a:extLst/>
          </a:blip>
          <a:srcRect l="1438" t="6849" r="2516" b="3192"/>
          <a:stretch>
            <a:fillRect/>
          </a:stretch>
        </p:blipFill>
        <p:spPr>
          <a:xfrm>
            <a:off x="6190276" y="1568082"/>
            <a:ext cx="2972595" cy="21935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11" y="0"/>
                </a:moveTo>
                <a:lnTo>
                  <a:pt x="15677" y="406"/>
                </a:lnTo>
                <a:cubicBezTo>
                  <a:pt x="15657" y="630"/>
                  <a:pt x="15657" y="924"/>
                  <a:pt x="15677" y="1063"/>
                </a:cubicBezTo>
                <a:lnTo>
                  <a:pt x="15714" y="1317"/>
                </a:lnTo>
                <a:lnTo>
                  <a:pt x="18656" y="1317"/>
                </a:lnTo>
                <a:lnTo>
                  <a:pt x="21600" y="1317"/>
                </a:lnTo>
                <a:lnTo>
                  <a:pt x="21600" y="657"/>
                </a:lnTo>
                <a:lnTo>
                  <a:pt x="21600" y="0"/>
                </a:lnTo>
                <a:lnTo>
                  <a:pt x="18656" y="0"/>
                </a:lnTo>
                <a:lnTo>
                  <a:pt x="15711" y="0"/>
                </a:lnTo>
                <a:close/>
                <a:moveTo>
                  <a:pt x="6471" y="219"/>
                </a:moveTo>
                <a:lnTo>
                  <a:pt x="6471" y="1645"/>
                </a:lnTo>
                <a:lnTo>
                  <a:pt x="6471" y="3072"/>
                </a:lnTo>
                <a:lnTo>
                  <a:pt x="10673" y="3072"/>
                </a:lnTo>
                <a:lnTo>
                  <a:pt x="14875" y="3072"/>
                </a:lnTo>
                <a:lnTo>
                  <a:pt x="14901" y="1892"/>
                </a:lnTo>
                <a:cubicBezTo>
                  <a:pt x="14915" y="1243"/>
                  <a:pt x="14911" y="601"/>
                  <a:pt x="14895" y="465"/>
                </a:cubicBezTo>
                <a:lnTo>
                  <a:pt x="14866" y="219"/>
                </a:lnTo>
                <a:lnTo>
                  <a:pt x="10670" y="219"/>
                </a:lnTo>
                <a:lnTo>
                  <a:pt x="6471" y="219"/>
                </a:lnTo>
                <a:close/>
                <a:moveTo>
                  <a:pt x="15417" y="657"/>
                </a:moveTo>
                <a:cubicBezTo>
                  <a:pt x="15400" y="657"/>
                  <a:pt x="15383" y="663"/>
                  <a:pt x="15368" y="668"/>
                </a:cubicBezTo>
                <a:cubicBezTo>
                  <a:pt x="15338" y="679"/>
                  <a:pt x="15312" y="701"/>
                  <a:pt x="15299" y="727"/>
                </a:cubicBezTo>
                <a:cubicBezTo>
                  <a:pt x="15292" y="740"/>
                  <a:pt x="15290" y="751"/>
                  <a:pt x="15290" y="766"/>
                </a:cubicBezTo>
                <a:cubicBezTo>
                  <a:pt x="15290" y="826"/>
                  <a:pt x="15323" y="875"/>
                  <a:pt x="15365" y="875"/>
                </a:cubicBezTo>
                <a:cubicBezTo>
                  <a:pt x="15375" y="875"/>
                  <a:pt x="15388" y="873"/>
                  <a:pt x="15400" y="868"/>
                </a:cubicBezTo>
                <a:cubicBezTo>
                  <a:pt x="15423" y="856"/>
                  <a:pt x="15446" y="835"/>
                  <a:pt x="15466" y="809"/>
                </a:cubicBezTo>
                <a:cubicBezTo>
                  <a:pt x="15476" y="796"/>
                  <a:pt x="15485" y="781"/>
                  <a:pt x="15492" y="766"/>
                </a:cubicBezTo>
                <a:cubicBezTo>
                  <a:pt x="15506" y="736"/>
                  <a:pt x="15503" y="712"/>
                  <a:pt x="15489" y="692"/>
                </a:cubicBezTo>
                <a:cubicBezTo>
                  <a:pt x="15482" y="682"/>
                  <a:pt x="15473" y="674"/>
                  <a:pt x="15460" y="668"/>
                </a:cubicBezTo>
                <a:cubicBezTo>
                  <a:pt x="15448" y="663"/>
                  <a:pt x="15434" y="657"/>
                  <a:pt x="15417" y="657"/>
                </a:cubicBezTo>
                <a:close/>
                <a:moveTo>
                  <a:pt x="0" y="2958"/>
                </a:moveTo>
                <a:lnTo>
                  <a:pt x="0" y="3619"/>
                </a:lnTo>
                <a:lnTo>
                  <a:pt x="0" y="4275"/>
                </a:lnTo>
                <a:lnTo>
                  <a:pt x="2099" y="4275"/>
                </a:lnTo>
                <a:cubicBezTo>
                  <a:pt x="3411" y="4275"/>
                  <a:pt x="4217" y="4316"/>
                  <a:pt x="4248" y="4385"/>
                </a:cubicBezTo>
                <a:cubicBezTo>
                  <a:pt x="4269" y="4430"/>
                  <a:pt x="4304" y="4470"/>
                  <a:pt x="4337" y="4486"/>
                </a:cubicBezTo>
                <a:cubicBezTo>
                  <a:pt x="4348" y="4492"/>
                  <a:pt x="4359" y="4494"/>
                  <a:pt x="4369" y="4494"/>
                </a:cubicBezTo>
                <a:cubicBezTo>
                  <a:pt x="4379" y="4494"/>
                  <a:pt x="4390" y="4492"/>
                  <a:pt x="4401" y="4486"/>
                </a:cubicBezTo>
                <a:cubicBezTo>
                  <a:pt x="4415" y="4479"/>
                  <a:pt x="4430" y="4466"/>
                  <a:pt x="4444" y="4451"/>
                </a:cubicBezTo>
                <a:cubicBezTo>
                  <a:pt x="4448" y="4447"/>
                  <a:pt x="4452" y="4444"/>
                  <a:pt x="4456" y="4440"/>
                </a:cubicBezTo>
                <a:cubicBezTo>
                  <a:pt x="4469" y="4423"/>
                  <a:pt x="4481" y="4405"/>
                  <a:pt x="4490" y="4385"/>
                </a:cubicBezTo>
                <a:cubicBezTo>
                  <a:pt x="4494" y="4377"/>
                  <a:pt x="4499" y="4372"/>
                  <a:pt x="4507" y="4365"/>
                </a:cubicBezTo>
                <a:cubicBezTo>
                  <a:pt x="4519" y="4356"/>
                  <a:pt x="4540" y="4347"/>
                  <a:pt x="4559" y="4338"/>
                </a:cubicBezTo>
                <a:cubicBezTo>
                  <a:pt x="4576" y="4331"/>
                  <a:pt x="4595" y="4321"/>
                  <a:pt x="4617" y="4315"/>
                </a:cubicBezTo>
                <a:cubicBezTo>
                  <a:pt x="4630" y="4311"/>
                  <a:pt x="4643" y="4310"/>
                  <a:pt x="4657" y="4307"/>
                </a:cubicBezTo>
                <a:cubicBezTo>
                  <a:pt x="4683" y="4301"/>
                  <a:pt x="4712" y="4295"/>
                  <a:pt x="4741" y="4291"/>
                </a:cubicBezTo>
                <a:cubicBezTo>
                  <a:pt x="4758" y="4289"/>
                  <a:pt x="4772" y="4285"/>
                  <a:pt x="4790" y="4283"/>
                </a:cubicBezTo>
                <a:cubicBezTo>
                  <a:pt x="4837" y="4278"/>
                  <a:pt x="4889" y="4275"/>
                  <a:pt x="4940" y="4275"/>
                </a:cubicBezTo>
                <a:lnTo>
                  <a:pt x="5338" y="4275"/>
                </a:lnTo>
                <a:lnTo>
                  <a:pt x="5338" y="3619"/>
                </a:lnTo>
                <a:lnTo>
                  <a:pt x="5338" y="2958"/>
                </a:lnTo>
                <a:lnTo>
                  <a:pt x="2670" y="2958"/>
                </a:lnTo>
                <a:lnTo>
                  <a:pt x="0" y="2958"/>
                </a:lnTo>
                <a:close/>
                <a:moveTo>
                  <a:pt x="13592" y="3947"/>
                </a:moveTo>
                <a:lnTo>
                  <a:pt x="13592" y="4256"/>
                </a:lnTo>
                <a:cubicBezTo>
                  <a:pt x="13592" y="4311"/>
                  <a:pt x="13588" y="4358"/>
                  <a:pt x="13583" y="4404"/>
                </a:cubicBezTo>
                <a:cubicBezTo>
                  <a:pt x="13573" y="4497"/>
                  <a:pt x="13556" y="4573"/>
                  <a:pt x="13522" y="4631"/>
                </a:cubicBezTo>
                <a:cubicBezTo>
                  <a:pt x="13489" y="4689"/>
                  <a:pt x="13440" y="4730"/>
                  <a:pt x="13375" y="4760"/>
                </a:cubicBezTo>
                <a:cubicBezTo>
                  <a:pt x="13279" y="4806"/>
                  <a:pt x="13144" y="4823"/>
                  <a:pt x="12960" y="4823"/>
                </a:cubicBezTo>
                <a:cubicBezTo>
                  <a:pt x="12684" y="4823"/>
                  <a:pt x="12572" y="4804"/>
                  <a:pt x="12519" y="4717"/>
                </a:cubicBezTo>
                <a:cubicBezTo>
                  <a:pt x="12510" y="4702"/>
                  <a:pt x="12505" y="4685"/>
                  <a:pt x="12499" y="4666"/>
                </a:cubicBezTo>
                <a:cubicBezTo>
                  <a:pt x="12492" y="4647"/>
                  <a:pt x="12486" y="4627"/>
                  <a:pt x="12481" y="4604"/>
                </a:cubicBezTo>
                <a:cubicBezTo>
                  <a:pt x="12476" y="4577"/>
                  <a:pt x="12470" y="4554"/>
                  <a:pt x="12461" y="4533"/>
                </a:cubicBezTo>
                <a:cubicBezTo>
                  <a:pt x="12457" y="4523"/>
                  <a:pt x="12450" y="4515"/>
                  <a:pt x="12444" y="4506"/>
                </a:cubicBezTo>
                <a:cubicBezTo>
                  <a:pt x="12397" y="4444"/>
                  <a:pt x="12287" y="4415"/>
                  <a:pt x="11979" y="4401"/>
                </a:cubicBezTo>
                <a:cubicBezTo>
                  <a:pt x="11892" y="4396"/>
                  <a:pt x="11788" y="4391"/>
                  <a:pt x="11665" y="4389"/>
                </a:cubicBezTo>
                <a:cubicBezTo>
                  <a:pt x="11418" y="4385"/>
                  <a:pt x="11096" y="4385"/>
                  <a:pt x="10670" y="4385"/>
                </a:cubicBezTo>
                <a:lnTo>
                  <a:pt x="8900" y="4385"/>
                </a:lnTo>
                <a:lnTo>
                  <a:pt x="8900" y="5866"/>
                </a:lnTo>
                <a:lnTo>
                  <a:pt x="8900" y="7347"/>
                </a:lnTo>
                <a:lnTo>
                  <a:pt x="10673" y="7347"/>
                </a:lnTo>
                <a:lnTo>
                  <a:pt x="12447" y="7347"/>
                </a:lnTo>
                <a:lnTo>
                  <a:pt x="12473" y="7042"/>
                </a:lnTo>
                <a:cubicBezTo>
                  <a:pt x="12494" y="6790"/>
                  <a:pt x="12542" y="6736"/>
                  <a:pt x="12767" y="6706"/>
                </a:cubicBezTo>
                <a:cubicBezTo>
                  <a:pt x="12843" y="6696"/>
                  <a:pt x="12910" y="6703"/>
                  <a:pt x="12972" y="6718"/>
                </a:cubicBezTo>
                <a:cubicBezTo>
                  <a:pt x="13002" y="6725"/>
                  <a:pt x="13032" y="6736"/>
                  <a:pt x="13058" y="6749"/>
                </a:cubicBezTo>
                <a:cubicBezTo>
                  <a:pt x="13111" y="6776"/>
                  <a:pt x="13154" y="6811"/>
                  <a:pt x="13188" y="6859"/>
                </a:cubicBezTo>
                <a:cubicBezTo>
                  <a:pt x="13205" y="6883"/>
                  <a:pt x="13219" y="6908"/>
                  <a:pt x="13231" y="6937"/>
                </a:cubicBezTo>
                <a:cubicBezTo>
                  <a:pt x="13254" y="6994"/>
                  <a:pt x="13269" y="7061"/>
                  <a:pt x="13269" y="7136"/>
                </a:cubicBezTo>
                <a:cubicBezTo>
                  <a:pt x="13269" y="7160"/>
                  <a:pt x="13269" y="7180"/>
                  <a:pt x="13274" y="7199"/>
                </a:cubicBezTo>
                <a:cubicBezTo>
                  <a:pt x="13314" y="7330"/>
                  <a:pt x="13554" y="7346"/>
                  <a:pt x="14826" y="7371"/>
                </a:cubicBezTo>
                <a:lnTo>
                  <a:pt x="16383" y="7402"/>
                </a:lnTo>
                <a:lnTo>
                  <a:pt x="16403" y="11978"/>
                </a:lnTo>
                <a:lnTo>
                  <a:pt x="16423" y="16555"/>
                </a:lnTo>
                <a:lnTo>
                  <a:pt x="17473" y="16555"/>
                </a:lnTo>
                <a:lnTo>
                  <a:pt x="18523" y="16555"/>
                </a:lnTo>
                <a:lnTo>
                  <a:pt x="18546" y="10935"/>
                </a:lnTo>
                <a:lnTo>
                  <a:pt x="18566" y="5319"/>
                </a:lnTo>
                <a:lnTo>
                  <a:pt x="19071" y="5284"/>
                </a:lnTo>
                <a:lnTo>
                  <a:pt x="19578" y="5252"/>
                </a:lnTo>
                <a:lnTo>
                  <a:pt x="19578" y="4600"/>
                </a:lnTo>
                <a:lnTo>
                  <a:pt x="19578" y="3947"/>
                </a:lnTo>
                <a:lnTo>
                  <a:pt x="16585" y="3947"/>
                </a:lnTo>
                <a:lnTo>
                  <a:pt x="13592" y="3947"/>
                </a:lnTo>
                <a:close/>
                <a:moveTo>
                  <a:pt x="4268" y="5120"/>
                </a:moveTo>
                <a:cubicBezTo>
                  <a:pt x="4085" y="5119"/>
                  <a:pt x="3868" y="5126"/>
                  <a:pt x="3662" y="5135"/>
                </a:cubicBezTo>
                <a:lnTo>
                  <a:pt x="2918" y="5166"/>
                </a:lnTo>
                <a:lnTo>
                  <a:pt x="2895" y="8012"/>
                </a:lnTo>
                <a:cubicBezTo>
                  <a:pt x="2883" y="9575"/>
                  <a:pt x="2883" y="12138"/>
                  <a:pt x="2895" y="13706"/>
                </a:cubicBezTo>
                <a:lnTo>
                  <a:pt x="2918" y="16555"/>
                </a:lnTo>
                <a:lnTo>
                  <a:pt x="3925" y="16555"/>
                </a:lnTo>
                <a:lnTo>
                  <a:pt x="4934" y="16555"/>
                </a:lnTo>
                <a:lnTo>
                  <a:pt x="4934" y="10864"/>
                </a:lnTo>
                <a:lnTo>
                  <a:pt x="4934" y="5178"/>
                </a:lnTo>
                <a:lnTo>
                  <a:pt x="4672" y="5139"/>
                </a:lnTo>
                <a:cubicBezTo>
                  <a:pt x="4600" y="5128"/>
                  <a:pt x="4451" y="5120"/>
                  <a:pt x="4268" y="5120"/>
                </a:cubicBezTo>
                <a:close/>
                <a:moveTo>
                  <a:pt x="5502" y="8113"/>
                </a:moveTo>
                <a:lnTo>
                  <a:pt x="5502" y="8766"/>
                </a:lnTo>
                <a:cubicBezTo>
                  <a:pt x="5502" y="9237"/>
                  <a:pt x="5505" y="9364"/>
                  <a:pt x="5598" y="9415"/>
                </a:cubicBezTo>
                <a:cubicBezTo>
                  <a:pt x="5629" y="9431"/>
                  <a:pt x="5671" y="9441"/>
                  <a:pt x="5724" y="9450"/>
                </a:cubicBezTo>
                <a:lnTo>
                  <a:pt x="5946" y="9485"/>
                </a:lnTo>
                <a:lnTo>
                  <a:pt x="5967" y="11376"/>
                </a:lnTo>
                <a:lnTo>
                  <a:pt x="5990" y="13268"/>
                </a:lnTo>
                <a:lnTo>
                  <a:pt x="7037" y="13268"/>
                </a:lnTo>
                <a:lnTo>
                  <a:pt x="8086" y="13268"/>
                </a:lnTo>
                <a:lnTo>
                  <a:pt x="8109" y="11376"/>
                </a:lnTo>
                <a:lnTo>
                  <a:pt x="8130" y="9485"/>
                </a:lnTo>
                <a:lnTo>
                  <a:pt x="9292" y="9454"/>
                </a:lnTo>
                <a:cubicBezTo>
                  <a:pt x="9897" y="9438"/>
                  <a:pt x="10270" y="9451"/>
                  <a:pt x="10451" y="9497"/>
                </a:cubicBezTo>
                <a:cubicBezTo>
                  <a:pt x="10512" y="9512"/>
                  <a:pt x="10549" y="9529"/>
                  <a:pt x="10569" y="9551"/>
                </a:cubicBezTo>
                <a:cubicBezTo>
                  <a:pt x="10613" y="9601"/>
                  <a:pt x="10649" y="9625"/>
                  <a:pt x="10682" y="9626"/>
                </a:cubicBezTo>
                <a:cubicBezTo>
                  <a:pt x="10698" y="9626"/>
                  <a:pt x="10712" y="9622"/>
                  <a:pt x="10728" y="9610"/>
                </a:cubicBezTo>
                <a:cubicBezTo>
                  <a:pt x="10744" y="9598"/>
                  <a:pt x="10762" y="9579"/>
                  <a:pt x="10780" y="9555"/>
                </a:cubicBezTo>
                <a:cubicBezTo>
                  <a:pt x="10806" y="9520"/>
                  <a:pt x="10859" y="9488"/>
                  <a:pt x="10924" y="9465"/>
                </a:cubicBezTo>
                <a:cubicBezTo>
                  <a:pt x="10957" y="9454"/>
                  <a:pt x="10991" y="9444"/>
                  <a:pt x="11028" y="9438"/>
                </a:cubicBezTo>
                <a:cubicBezTo>
                  <a:pt x="11064" y="9432"/>
                  <a:pt x="11104" y="9430"/>
                  <a:pt x="11140" y="9430"/>
                </a:cubicBezTo>
                <a:lnTo>
                  <a:pt x="11406" y="9430"/>
                </a:lnTo>
                <a:lnTo>
                  <a:pt x="11406" y="8770"/>
                </a:lnTo>
                <a:lnTo>
                  <a:pt x="11406" y="8113"/>
                </a:lnTo>
                <a:lnTo>
                  <a:pt x="8453" y="8113"/>
                </a:lnTo>
                <a:lnTo>
                  <a:pt x="5502" y="8113"/>
                </a:lnTo>
                <a:close/>
                <a:moveTo>
                  <a:pt x="15371" y="8445"/>
                </a:moveTo>
                <a:lnTo>
                  <a:pt x="14338" y="8469"/>
                </a:lnTo>
                <a:lnTo>
                  <a:pt x="13309" y="8496"/>
                </a:lnTo>
                <a:lnTo>
                  <a:pt x="13286" y="10880"/>
                </a:lnTo>
                <a:lnTo>
                  <a:pt x="13263" y="13268"/>
                </a:lnTo>
                <a:lnTo>
                  <a:pt x="14318" y="13268"/>
                </a:lnTo>
                <a:lnTo>
                  <a:pt x="15371" y="13268"/>
                </a:lnTo>
                <a:lnTo>
                  <a:pt x="15371" y="10857"/>
                </a:lnTo>
                <a:lnTo>
                  <a:pt x="15371" y="8445"/>
                </a:lnTo>
                <a:close/>
                <a:moveTo>
                  <a:pt x="10670" y="10056"/>
                </a:moveTo>
                <a:cubicBezTo>
                  <a:pt x="10635" y="10058"/>
                  <a:pt x="10599" y="10067"/>
                  <a:pt x="10564" y="10079"/>
                </a:cubicBezTo>
                <a:cubicBezTo>
                  <a:pt x="10555" y="10082"/>
                  <a:pt x="10546" y="10083"/>
                  <a:pt x="10538" y="10087"/>
                </a:cubicBezTo>
                <a:cubicBezTo>
                  <a:pt x="10502" y="10101"/>
                  <a:pt x="10468" y="10117"/>
                  <a:pt x="10434" y="10141"/>
                </a:cubicBezTo>
                <a:cubicBezTo>
                  <a:pt x="10392" y="10171"/>
                  <a:pt x="10354" y="10206"/>
                  <a:pt x="10318" y="10239"/>
                </a:cubicBezTo>
                <a:cubicBezTo>
                  <a:pt x="10309" y="10248"/>
                  <a:pt x="10298" y="10254"/>
                  <a:pt x="10290" y="10263"/>
                </a:cubicBezTo>
                <a:cubicBezTo>
                  <a:pt x="10141" y="10415"/>
                  <a:pt x="10058" y="10606"/>
                  <a:pt x="10042" y="10810"/>
                </a:cubicBezTo>
                <a:cubicBezTo>
                  <a:pt x="10037" y="10868"/>
                  <a:pt x="10038" y="10926"/>
                  <a:pt x="10044" y="10986"/>
                </a:cubicBezTo>
                <a:cubicBezTo>
                  <a:pt x="10048" y="11016"/>
                  <a:pt x="10050" y="11045"/>
                  <a:pt x="10056" y="11076"/>
                </a:cubicBezTo>
                <a:cubicBezTo>
                  <a:pt x="10068" y="11136"/>
                  <a:pt x="10087" y="11198"/>
                  <a:pt x="10111" y="11259"/>
                </a:cubicBezTo>
                <a:cubicBezTo>
                  <a:pt x="10134" y="11320"/>
                  <a:pt x="10165" y="11382"/>
                  <a:pt x="10200" y="11443"/>
                </a:cubicBezTo>
                <a:cubicBezTo>
                  <a:pt x="10243" y="11516"/>
                  <a:pt x="10290" y="11577"/>
                  <a:pt x="10344" y="11623"/>
                </a:cubicBezTo>
                <a:cubicBezTo>
                  <a:pt x="10399" y="11669"/>
                  <a:pt x="10457" y="11700"/>
                  <a:pt x="10517" y="11720"/>
                </a:cubicBezTo>
                <a:cubicBezTo>
                  <a:pt x="10670" y="11772"/>
                  <a:pt x="10838" y="11747"/>
                  <a:pt x="10979" y="11662"/>
                </a:cubicBezTo>
                <a:cubicBezTo>
                  <a:pt x="11035" y="11628"/>
                  <a:pt x="11085" y="11585"/>
                  <a:pt x="11132" y="11533"/>
                </a:cubicBezTo>
                <a:cubicBezTo>
                  <a:pt x="11201" y="11454"/>
                  <a:pt x="11257" y="11355"/>
                  <a:pt x="11290" y="11240"/>
                </a:cubicBezTo>
                <a:cubicBezTo>
                  <a:pt x="11312" y="11163"/>
                  <a:pt x="11325" y="11080"/>
                  <a:pt x="11325" y="10990"/>
                </a:cubicBezTo>
                <a:cubicBezTo>
                  <a:pt x="11325" y="10949"/>
                  <a:pt x="11325" y="10907"/>
                  <a:pt x="11322" y="10868"/>
                </a:cubicBezTo>
                <a:cubicBezTo>
                  <a:pt x="11321" y="10860"/>
                  <a:pt x="11320" y="10853"/>
                  <a:pt x="11319" y="10845"/>
                </a:cubicBezTo>
                <a:cubicBezTo>
                  <a:pt x="11316" y="10817"/>
                  <a:pt x="11312" y="10789"/>
                  <a:pt x="11308" y="10763"/>
                </a:cubicBezTo>
                <a:cubicBezTo>
                  <a:pt x="11305" y="10749"/>
                  <a:pt x="11302" y="10737"/>
                  <a:pt x="11299" y="10724"/>
                </a:cubicBezTo>
                <a:cubicBezTo>
                  <a:pt x="11294" y="10700"/>
                  <a:pt x="11290" y="10680"/>
                  <a:pt x="11284" y="10657"/>
                </a:cubicBezTo>
                <a:cubicBezTo>
                  <a:pt x="11282" y="10646"/>
                  <a:pt x="11279" y="10633"/>
                  <a:pt x="11276" y="10622"/>
                </a:cubicBezTo>
                <a:cubicBezTo>
                  <a:pt x="11273" y="10612"/>
                  <a:pt x="11268" y="10601"/>
                  <a:pt x="11264" y="10591"/>
                </a:cubicBezTo>
                <a:cubicBezTo>
                  <a:pt x="11249" y="10543"/>
                  <a:pt x="11233" y="10497"/>
                  <a:pt x="11212" y="10454"/>
                </a:cubicBezTo>
                <a:cubicBezTo>
                  <a:pt x="11210" y="10450"/>
                  <a:pt x="11209" y="10447"/>
                  <a:pt x="11207" y="10442"/>
                </a:cubicBezTo>
                <a:cubicBezTo>
                  <a:pt x="11185" y="10398"/>
                  <a:pt x="11159" y="10355"/>
                  <a:pt x="11132" y="10317"/>
                </a:cubicBezTo>
                <a:cubicBezTo>
                  <a:pt x="11127" y="10310"/>
                  <a:pt x="11123" y="10305"/>
                  <a:pt x="11117" y="10298"/>
                </a:cubicBezTo>
                <a:cubicBezTo>
                  <a:pt x="11090" y="10262"/>
                  <a:pt x="11061" y="10229"/>
                  <a:pt x="11031" y="10200"/>
                </a:cubicBezTo>
                <a:cubicBezTo>
                  <a:pt x="11025" y="10195"/>
                  <a:pt x="11019" y="10189"/>
                  <a:pt x="11013" y="10184"/>
                </a:cubicBezTo>
                <a:cubicBezTo>
                  <a:pt x="10987" y="10161"/>
                  <a:pt x="10959" y="10143"/>
                  <a:pt x="10930" y="10126"/>
                </a:cubicBezTo>
                <a:cubicBezTo>
                  <a:pt x="10922" y="10121"/>
                  <a:pt x="10915" y="10114"/>
                  <a:pt x="10907" y="10110"/>
                </a:cubicBezTo>
                <a:cubicBezTo>
                  <a:pt x="10874" y="10093"/>
                  <a:pt x="10843" y="10080"/>
                  <a:pt x="10809" y="10071"/>
                </a:cubicBezTo>
                <a:cubicBezTo>
                  <a:pt x="10792" y="10066"/>
                  <a:pt x="10774" y="10062"/>
                  <a:pt x="10757" y="10059"/>
                </a:cubicBezTo>
                <a:cubicBezTo>
                  <a:pt x="10752" y="10059"/>
                  <a:pt x="10747" y="10060"/>
                  <a:pt x="10742" y="10059"/>
                </a:cubicBezTo>
                <a:cubicBezTo>
                  <a:pt x="10718" y="10057"/>
                  <a:pt x="10695" y="10054"/>
                  <a:pt x="10670" y="10056"/>
                </a:cubicBezTo>
                <a:close/>
                <a:moveTo>
                  <a:pt x="8900" y="14472"/>
                </a:moveTo>
                <a:lnTo>
                  <a:pt x="8900" y="15953"/>
                </a:lnTo>
                <a:lnTo>
                  <a:pt x="8900" y="17434"/>
                </a:lnTo>
                <a:lnTo>
                  <a:pt x="10679" y="17434"/>
                </a:lnTo>
                <a:lnTo>
                  <a:pt x="12458" y="17434"/>
                </a:lnTo>
                <a:lnTo>
                  <a:pt x="12458" y="15953"/>
                </a:lnTo>
                <a:lnTo>
                  <a:pt x="12458" y="14472"/>
                </a:lnTo>
                <a:lnTo>
                  <a:pt x="10679" y="14472"/>
                </a:lnTo>
                <a:lnTo>
                  <a:pt x="8900" y="14472"/>
                </a:lnTo>
                <a:close/>
                <a:moveTo>
                  <a:pt x="6471" y="18747"/>
                </a:moveTo>
                <a:lnTo>
                  <a:pt x="6471" y="20174"/>
                </a:lnTo>
                <a:lnTo>
                  <a:pt x="6471" y="21600"/>
                </a:lnTo>
                <a:lnTo>
                  <a:pt x="14886" y="21600"/>
                </a:lnTo>
                <a:lnTo>
                  <a:pt x="14886" y="20174"/>
                </a:lnTo>
                <a:lnTo>
                  <a:pt x="14886" y="18747"/>
                </a:lnTo>
                <a:lnTo>
                  <a:pt x="10679" y="18747"/>
                </a:lnTo>
                <a:lnTo>
                  <a:pt x="6471" y="18747"/>
                </a:lnTo>
                <a:close/>
              </a:path>
            </a:pathLst>
          </a:custGeom>
          <a:ln w="3175">
            <a:miter lim="400000"/>
          </a:ln>
        </p:spPr>
      </p:pic>
      <p:sp>
        <p:nvSpPr>
          <p:cNvPr id="327" name="Rectángulo"/>
          <p:cNvSpPr/>
          <p:nvPr/>
        </p:nvSpPr>
        <p:spPr>
          <a:xfrm>
            <a:off x="7083473" y="1206435"/>
            <a:ext cx="1186201" cy="1146769"/>
          </a:xfrm>
          <a:prstGeom prst="rect">
            <a:avLst/>
          </a:prstGeom>
          <a:ln w="25400">
            <a:solidFill>
              <a:srgbClr val="E70E00"/>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328" name="Línea"/>
          <p:cNvSpPr/>
          <p:nvPr/>
        </p:nvSpPr>
        <p:spPr>
          <a:xfrm>
            <a:off x="8264333" y="1182377"/>
            <a:ext cx="1210677" cy="235697"/>
          </a:xfrm>
          <a:prstGeom prst="line">
            <a:avLst/>
          </a:prstGeom>
          <a:ln w="50800">
            <a:solidFill>
              <a:srgbClr val="E70E00"/>
            </a:solidFill>
            <a:miter lim="400000"/>
            <a:tailEnd type="triangle"/>
          </a:ln>
        </p:spPr>
        <p:txBody>
          <a:bodyPr lIns="15240" tIns="15240" rIns="15240" bIns="15240" anchor="ctr"/>
          <a:lstStyle/>
          <a:p>
            <a:pPr/>
          </a:p>
        </p:txBody>
      </p:sp>
      <p:pic>
        <p:nvPicPr>
          <p:cNvPr id="329" name="video pegado.png" descr="video pegado.png"/>
          <p:cNvPicPr>
            <a:picLocks noChangeAspect="1"/>
          </p:cNvPicPr>
          <p:nvPr/>
        </p:nvPicPr>
        <p:blipFill>
          <a:blip r:embed="rId8">
            <a:extLst/>
          </a:blip>
          <a:stretch>
            <a:fillRect/>
          </a:stretch>
        </p:blipFill>
        <p:spPr>
          <a:xfrm>
            <a:off x="9078404" y="7771741"/>
            <a:ext cx="1612119" cy="1485952"/>
          </a:xfrm>
          <a:prstGeom prst="rect">
            <a:avLst/>
          </a:prstGeom>
          <a:ln w="3175">
            <a:miter lim="400000"/>
          </a:ln>
        </p:spPr>
      </p:pic>
      <p:sp>
        <p:nvSpPr>
          <p:cNvPr id="330" name="Fast Back-Projection (BP)"/>
          <p:cNvSpPr txBox="1"/>
          <p:nvPr/>
        </p:nvSpPr>
        <p:spPr>
          <a:xfrm>
            <a:off x="9078404" y="7700307"/>
            <a:ext cx="1612119" cy="194311"/>
          </a:xfrm>
          <a:prstGeom prst="rect">
            <a:avLst/>
          </a:prstGeom>
          <a:solidFill>
            <a:schemeClr val="accent2">
              <a:hueOff val="-357243"/>
              <a:satOff val="7293"/>
              <a:lumOff val="8906"/>
            </a:schemeClr>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defTabSz="1733930">
              <a:spcBef>
                <a:spcPts val="0"/>
              </a:spcBef>
              <a:defRPr sz="1000">
                <a:solidFill>
                  <a:srgbClr val="000000"/>
                </a:solidFill>
                <a:latin typeface="Produkt Light"/>
                <a:ea typeface="Produkt Light"/>
                <a:cs typeface="Produkt Light"/>
                <a:sym typeface="Produkt Light"/>
              </a:defRPr>
            </a:lvl1pPr>
          </a:lstStyle>
          <a:p>
            <a:pPr/>
            <a:r>
              <a:t>Fast Back-Projection (BP)</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GN-Vision: Imaging of -rays and Neutrons"/>
          <p:cNvSpPr txBox="1"/>
          <p:nvPr/>
        </p:nvSpPr>
        <p:spPr>
          <a:xfrm>
            <a:off x="2525521" y="4615815"/>
            <a:ext cx="7953757" cy="521971"/>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spcBef>
                <a:spcPts val="2000"/>
              </a:spcBef>
              <a:buClr>
                <a:schemeClr val="accent1">
                  <a:satOff val="-9155"/>
                  <a:lumOff val="-32673"/>
                </a:schemeClr>
              </a:buClr>
              <a:defRPr sz="3000">
                <a:solidFill>
                  <a:srgbClr val="000000"/>
                </a:solidFill>
                <a:latin typeface="Produkt Medium"/>
                <a:ea typeface="Produkt Medium"/>
                <a:cs typeface="Produkt Medium"/>
                <a:sym typeface="Produkt Medium"/>
              </a:defRPr>
            </a:lvl1pPr>
          </a:lstStyle>
          <a:p>
            <a:pPr/>
            <a:r>
              <a:t>GN-Vision: Imaging of -rays and Neutrons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Línea"/>
          <p:cNvSpPr/>
          <p:nvPr/>
        </p:nvSpPr>
        <p:spPr>
          <a:xfrm flipV="1">
            <a:off x="650574" y="4693802"/>
            <a:ext cx="1" cy="3407113"/>
          </a:xfrm>
          <a:prstGeom prst="line">
            <a:avLst/>
          </a:prstGeom>
          <a:ln w="6350">
            <a:solidFill>
              <a:schemeClr val="accent1">
                <a:satOff val="-9155"/>
                <a:lumOff val="-32673"/>
              </a:schemeClr>
            </a:solidFill>
            <a:miter lim="400000"/>
          </a:ln>
        </p:spPr>
        <p:txBody>
          <a:bodyPr lIns="15240" tIns="15240" rIns="15240" bIns="15240" anchor="ctr"/>
          <a:lstStyle/>
          <a:p>
            <a:pPr/>
          </a:p>
        </p:txBody>
      </p:sp>
      <p:sp>
        <p:nvSpPr>
          <p:cNvPr id="335" name="Número de diapositiva"/>
          <p:cNvSpPr txBox="1"/>
          <p:nvPr>
            <p:ph type="sldNum" sz="quarter" idx="2"/>
          </p:nvPr>
        </p:nvSpPr>
        <p:spPr>
          <a:xfrm>
            <a:off x="12679981" y="9364864"/>
            <a:ext cx="176823"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6" name="Overview &amp; Core components of GN-Vision"/>
          <p:cNvSpPr txBox="1"/>
          <p:nvPr>
            <p:ph type="ctrTitle"/>
          </p:nvPr>
        </p:nvSpPr>
        <p:spPr>
          <a:xfrm>
            <a:off x="265390" y="2728"/>
            <a:ext cx="10155212" cy="694926"/>
          </a:xfrm>
          <a:prstGeom prst="rect">
            <a:avLst/>
          </a:prstGeom>
        </p:spPr>
        <p:txBody>
          <a:bodyPr/>
          <a:lstStyle/>
          <a:p>
            <a:pPr/>
            <a:r>
              <a:t>Overview &amp; Core components of GN-Vision</a:t>
            </a:r>
          </a:p>
        </p:txBody>
      </p:sp>
      <p:pic>
        <p:nvPicPr>
          <p:cNvPr id="337" name="video pegado.png" descr="video pegado.png"/>
          <p:cNvPicPr>
            <a:picLocks noChangeAspect="1"/>
          </p:cNvPicPr>
          <p:nvPr/>
        </p:nvPicPr>
        <p:blipFill>
          <a:blip r:embed="rId2">
            <a:extLst/>
          </a:blip>
          <a:srcRect l="1467" t="0" r="14870" b="0"/>
          <a:stretch>
            <a:fillRect/>
          </a:stretch>
        </p:blipFill>
        <p:spPr>
          <a:xfrm>
            <a:off x="8121782" y="864963"/>
            <a:ext cx="4192496" cy="3652239"/>
          </a:xfrm>
          <a:prstGeom prst="rect">
            <a:avLst/>
          </a:prstGeom>
          <a:ln w="12700">
            <a:solidFill>
              <a:srgbClr val="000000"/>
            </a:solidFill>
            <a:miter lim="400000"/>
          </a:ln>
        </p:spPr>
      </p:pic>
      <p:pic>
        <p:nvPicPr>
          <p:cNvPr id="338" name="video pegado.png" descr="video pegado.png"/>
          <p:cNvPicPr>
            <a:picLocks noChangeAspect="1"/>
          </p:cNvPicPr>
          <p:nvPr/>
        </p:nvPicPr>
        <p:blipFill>
          <a:blip r:embed="rId3">
            <a:extLst/>
          </a:blip>
          <a:srcRect l="1436" t="15247" r="52735" b="6796"/>
          <a:stretch>
            <a:fillRect/>
          </a:stretch>
        </p:blipFill>
        <p:spPr>
          <a:xfrm>
            <a:off x="1170466" y="4486670"/>
            <a:ext cx="4639641" cy="3953620"/>
          </a:xfrm>
          <a:prstGeom prst="rect">
            <a:avLst/>
          </a:prstGeom>
          <a:ln w="3175">
            <a:miter lim="400000"/>
          </a:ln>
        </p:spPr>
      </p:pic>
      <p:sp>
        <p:nvSpPr>
          <p:cNvPr id="339" name="*Jorge Lerendegui-Marco et al.: “Simultaneous Gamma-Neutron Vision device: a portable and versatile tool for nuclear inspections”"/>
          <p:cNvSpPr txBox="1"/>
          <p:nvPr/>
        </p:nvSpPr>
        <p:spPr>
          <a:xfrm>
            <a:off x="44426" y="8891996"/>
            <a:ext cx="5503015" cy="381095"/>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defTabSz="1733930">
              <a:spcBef>
                <a:spcPts val="0"/>
              </a:spcBef>
              <a:defRPr sz="1200">
                <a:latin typeface="Arial"/>
                <a:ea typeface="Arial"/>
                <a:cs typeface="Arial"/>
                <a:sym typeface="Arial"/>
              </a:defRPr>
            </a:lvl1pPr>
          </a:lstStyle>
          <a:p>
            <a:pPr/>
            <a:r>
              <a:t>*Jorge Lerendegui-Marco et al.: “Simultaneous Gamma-Neutron Vision device: a portable and versatile tool for nuclear inspections”</a:t>
            </a:r>
          </a:p>
        </p:txBody>
      </p:sp>
      <p:sp>
        <p:nvSpPr>
          <p:cNvPr id="340" name="Overview of GN-Vision…"/>
          <p:cNvSpPr txBox="1"/>
          <p:nvPr/>
        </p:nvSpPr>
        <p:spPr>
          <a:xfrm>
            <a:off x="151285" y="1287610"/>
            <a:ext cx="7525226" cy="2889283"/>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12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Overview of GN-Vision</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Built upon the technological foundation established by the i-TED system, incorporating significant enhancements :</a:t>
            </a:r>
          </a:p>
          <a:p>
            <a:pPr lvl="2" marL="1168400" indent="-254000">
              <a:spcBef>
                <a:spcPts val="1200"/>
              </a:spcBef>
              <a:buClr>
                <a:schemeClr val="accent1">
                  <a:satOff val="-9155"/>
                  <a:lumOff val="-32673"/>
                </a:schemeClr>
              </a:buClr>
              <a:buSzPct val="100000"/>
              <a:buChar char="‣"/>
              <a:defRPr sz="1800">
                <a:solidFill>
                  <a:srgbClr val="000000"/>
                </a:solidFill>
                <a:latin typeface="Produkt Medium"/>
                <a:ea typeface="Produkt Medium"/>
                <a:cs typeface="Produkt Medium"/>
                <a:sym typeface="Produkt Medium"/>
              </a:defRPr>
            </a:pPr>
            <a:r>
              <a:t>Scatter PSD: </a:t>
            </a:r>
            <a:r>
              <a:rPr>
                <a:latin typeface="Produkt Light"/>
                <a:ea typeface="Produkt Light"/>
                <a:cs typeface="Produkt Light"/>
                <a:sym typeface="Produkt Light"/>
              </a:rPr>
              <a:t>By replacing the scatter crystal from LaCl</a:t>
            </a:r>
            <a14:m>
              <m:oMath>
                <m:sSub>
                  <m:e/>
                  <m:sub>
                    <m:r>
                      <a:rPr xmlns:a="http://schemas.openxmlformats.org/drawingml/2006/main" sz="2150" i="1">
                        <a:solidFill>
                          <a:srgbClr val="000000"/>
                        </a:solidFill>
                        <a:latin typeface="Cambria Math" panose="02040503050406030204" pitchFamily="18" charset="0"/>
                      </a:rPr>
                      <m:t>3</m:t>
                    </m:r>
                  </m:sub>
                </m:sSub>
              </m:oMath>
            </a14:m>
            <a:r>
              <a:rPr>
                <a:latin typeface="Produkt Light"/>
                <a:ea typeface="Produkt Light"/>
                <a:cs typeface="Produkt Light"/>
                <a:sym typeface="Produkt Light"/>
              </a:rPr>
              <a:t> to CLYC-6 </a:t>
            </a:r>
            <a:endParaRPr>
              <a:latin typeface="Produkt Light"/>
              <a:ea typeface="Produkt Light"/>
              <a:cs typeface="Produkt Light"/>
              <a:sym typeface="Produkt Light"/>
            </a:endParaRPr>
          </a:p>
          <a:p>
            <a:pPr lvl="2" marL="11684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Slow Neutron Imaging</a:t>
            </a:r>
            <a:r>
              <a:t>:passive pinhole collimator</a:t>
            </a:r>
          </a:p>
        </p:txBody>
      </p:sp>
      <p:sp>
        <p:nvSpPr>
          <p:cNvPr id="341" name="Pinhole Collimator…"/>
          <p:cNvSpPr txBox="1"/>
          <p:nvPr/>
        </p:nvSpPr>
        <p:spPr>
          <a:xfrm>
            <a:off x="6036730" y="4622267"/>
            <a:ext cx="6239351" cy="3550184"/>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12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Pinhole Collimator</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Collimator material is </a:t>
            </a:r>
            <a14:m>
              <m:oMath>
                <m:r>
                  <a:rPr xmlns:a="http://schemas.openxmlformats.org/drawingml/2006/main" sz="2150" i="1">
                    <a:solidFill>
                      <a:srgbClr val="000000"/>
                    </a:solidFill>
                    <a:latin typeface="Cambria Math" panose="02040503050406030204" pitchFamily="18" charset="0"/>
                  </a:rPr>
                  <m:t>P</m:t>
                </m:r>
                <m:sSup>
                  <m:e>
                    <m:r>
                      <a:rPr xmlns:a="http://schemas.openxmlformats.org/drawingml/2006/main" sz="2150" i="1">
                        <a:solidFill>
                          <a:srgbClr val="000000"/>
                        </a:solidFill>
                        <a:latin typeface="Cambria Math" panose="02040503050406030204" pitchFamily="18" charset="0"/>
                      </a:rPr>
                      <m:t>E</m:t>
                    </m:r>
                  </m:e>
                  <m:sup>
                    <m:r>
                      <a:rPr xmlns:a="http://schemas.openxmlformats.org/drawingml/2006/main" sz="2150" i="1">
                        <a:solidFill>
                          <a:srgbClr val="000000"/>
                        </a:solidFill>
                        <a:latin typeface="Cambria Math" panose="02040503050406030204" pitchFamily="18" charset="0"/>
                      </a:rPr>
                      <m:t>6</m:t>
                    </m:r>
                  </m:sup>
                </m:sSup>
                <m:r>
                  <a:rPr xmlns:a="http://schemas.openxmlformats.org/drawingml/2006/main" sz="2150" i="1">
                    <a:solidFill>
                      <a:srgbClr val="000000"/>
                    </a:solidFill>
                    <a:latin typeface="Cambria Math" panose="02040503050406030204" pitchFamily="18" charset="0"/>
                  </a:rPr>
                  <m:t>L</m:t>
                </m:r>
                <m:r>
                  <a:rPr xmlns:a="http://schemas.openxmlformats.org/drawingml/2006/main" sz="2150" i="1">
                    <a:solidFill>
                      <a:srgbClr val="000000"/>
                    </a:solidFill>
                    <a:latin typeface="Cambria Math" panose="02040503050406030204" pitchFamily="18" charset="0"/>
                  </a:rPr>
                  <m:t>i</m:t>
                </m:r>
              </m:oMath>
            </a14:m>
            <a:r>
              <a:t> due to its high absorbing power and simple mechanization.</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14:m>
              <m:oMath>
                <m:sSup>
                  <m:e/>
                  <m:sup>
                    <m:r>
                      <a:rPr xmlns:a="http://schemas.openxmlformats.org/drawingml/2006/main" sz="2150" i="1">
                        <a:solidFill>
                          <a:srgbClr val="000000"/>
                        </a:solidFill>
                        <a:latin typeface="Cambria Math" panose="02040503050406030204" pitchFamily="18" charset="0"/>
                      </a:rPr>
                      <m:t>6</m:t>
                    </m:r>
                  </m:sup>
                </m:sSup>
                <m:r>
                  <a:rPr xmlns:a="http://schemas.openxmlformats.org/drawingml/2006/main" sz="2150" i="1">
                    <a:solidFill>
                      <a:srgbClr val="000000"/>
                    </a:solidFill>
                    <a:latin typeface="Cambria Math" panose="02040503050406030204" pitchFamily="18" charset="0"/>
                  </a:rPr>
                  <m:t>L</m:t>
                </m:r>
                <m:r>
                  <a:rPr xmlns:a="http://schemas.openxmlformats.org/drawingml/2006/main" sz="2150" i="1">
                    <a:solidFill>
                      <a:srgbClr val="000000"/>
                    </a:solidFill>
                    <a:latin typeface="Cambria Math" panose="02040503050406030204" pitchFamily="18" charset="0"/>
                  </a:rPr>
                  <m:t>i</m:t>
                </m:r>
              </m:oMath>
            </a14:m>
            <a:r>
              <a:t> does not emit </a:t>
            </a:r>
            <a14:m>
              <m:oMath>
                <m:r>
                  <a:rPr xmlns:a="http://schemas.openxmlformats.org/drawingml/2006/main" sz="2150" i="1">
                    <a:solidFill>
                      <a:srgbClr val="000000"/>
                    </a:solidFill>
                    <a:latin typeface="Cambria Math" panose="02040503050406030204" pitchFamily="18" charset="0"/>
                  </a:rPr>
                  <m:t>γ</m:t>
                </m:r>
              </m:oMath>
            </a14:m>
            <a:r>
              <a:t>-rays. </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14:m>
              <m:oMath>
                <m:sSup>
                  <m:e/>
                  <m:sup>
                    <m:r>
                      <a:rPr xmlns:a="http://schemas.openxmlformats.org/drawingml/2006/main" sz="2150" i="1">
                        <a:solidFill>
                          <a:srgbClr val="000000"/>
                        </a:solidFill>
                        <a:latin typeface="Cambria Math" panose="02040503050406030204" pitchFamily="18" charset="0"/>
                      </a:rPr>
                      <m:t>6</m:t>
                    </m:r>
                  </m:sup>
                </m:sSup>
                <m:r>
                  <a:rPr xmlns:a="http://schemas.openxmlformats.org/drawingml/2006/main" sz="2150" i="1">
                    <a:solidFill>
                      <a:srgbClr val="000000"/>
                    </a:solidFill>
                    <a:latin typeface="Cambria Math" panose="02040503050406030204" pitchFamily="18" charset="0"/>
                  </a:rPr>
                  <m:t>L</m:t>
                </m:r>
                <m:r>
                  <a:rPr xmlns:a="http://schemas.openxmlformats.org/drawingml/2006/main" sz="2150" i="1">
                    <a:solidFill>
                      <a:srgbClr val="000000"/>
                    </a:solidFill>
                    <a:latin typeface="Cambria Math" panose="02040503050406030204" pitchFamily="18" charset="0"/>
                  </a:rPr>
                  <m:t>i</m:t>
                </m:r>
              </m:oMath>
            </a14:m>
            <a:r>
              <a:t> is 95% purity but natural </a:t>
            </a:r>
            <a14:m>
              <m:oMath>
                <m:r>
                  <a:rPr xmlns:a="http://schemas.openxmlformats.org/drawingml/2006/main" sz="2150" i="1">
                    <a:solidFill>
                      <a:srgbClr val="000000"/>
                    </a:solidFill>
                    <a:latin typeface="Cambria Math" panose="02040503050406030204" pitchFamily="18" charset="0"/>
                  </a:rPr>
                  <m:t>L</m:t>
                </m:r>
                <m:r>
                  <a:rPr xmlns:a="http://schemas.openxmlformats.org/drawingml/2006/main" sz="2150" i="1">
                    <a:solidFill>
                      <a:srgbClr val="000000"/>
                    </a:solidFill>
                    <a:latin typeface="Cambria Math" panose="02040503050406030204" pitchFamily="18" charset="0"/>
                  </a:rPr>
                  <m:t>i</m:t>
                </m:r>
              </m:oMath>
            </a14:m>
            <a:r>
              <a:t> is under studied for cost reduction reasons</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 Neutron image is formed by scaling the interaction positions in the CLYC detector by the ratio between the </a:t>
            </a:r>
            <a:r>
              <a:rPr>
                <a:latin typeface="Produkt Medium"/>
                <a:ea typeface="Produkt Medium"/>
                <a:cs typeface="Produkt Medium"/>
                <a:sym typeface="Produkt Medium"/>
              </a:rPr>
              <a:t>LongFocal</a:t>
            </a:r>
            <a:r>
              <a:t> distance and </a:t>
            </a:r>
            <a:r>
              <a:rPr>
                <a:latin typeface="Produkt Medium"/>
                <a:ea typeface="Produkt Medium"/>
                <a:cs typeface="Produkt Medium"/>
                <a:sym typeface="Produkt Medium"/>
              </a:rPr>
              <a:t>ShortFocal</a:t>
            </a:r>
            <a:r>
              <a:t> distance</a:t>
            </a:r>
          </a:p>
        </p:txBody>
      </p:sp>
      <p:pic>
        <p:nvPicPr>
          <p:cNvPr id="342" name="video pegado.png" descr="video pegado.png"/>
          <p:cNvPicPr>
            <a:picLocks noChangeAspect="1"/>
          </p:cNvPicPr>
          <p:nvPr/>
        </p:nvPicPr>
        <p:blipFill>
          <a:blip r:embed="rId4">
            <a:extLst/>
          </a:blip>
          <a:srcRect l="13893" t="10824" r="11287" b="3162"/>
          <a:stretch>
            <a:fillRect/>
          </a:stretch>
        </p:blipFill>
        <p:spPr>
          <a:xfrm>
            <a:off x="505089" y="5757589"/>
            <a:ext cx="290971" cy="482238"/>
          </a:xfrm>
          <a:custGeom>
            <a:avLst/>
            <a:gdLst/>
            <a:ahLst/>
            <a:cxnLst>
              <a:cxn ang="0">
                <a:pos x="wd2" y="hd2"/>
              </a:cxn>
              <a:cxn ang="5400000">
                <a:pos x="wd2" y="hd2"/>
              </a:cxn>
              <a:cxn ang="10800000">
                <a:pos x="wd2" y="hd2"/>
              </a:cxn>
              <a:cxn ang="16200000">
                <a:pos x="wd2" y="hd2"/>
              </a:cxn>
            </a:cxnLst>
            <a:rect l="0" t="0" r="r" b="b"/>
            <a:pathLst>
              <a:path w="21532" h="21315" fill="norm" stroke="1" extrusionOk="0">
                <a:moveTo>
                  <a:pt x="11278" y="5"/>
                </a:moveTo>
                <a:cubicBezTo>
                  <a:pt x="7269" y="-33"/>
                  <a:pt x="3143" y="152"/>
                  <a:pt x="969" y="567"/>
                </a:cubicBezTo>
                <a:lnTo>
                  <a:pt x="0" y="742"/>
                </a:lnTo>
                <a:lnTo>
                  <a:pt x="0" y="10548"/>
                </a:lnTo>
                <a:lnTo>
                  <a:pt x="0" y="20372"/>
                </a:lnTo>
                <a:lnTo>
                  <a:pt x="793" y="20582"/>
                </a:lnTo>
                <a:cubicBezTo>
                  <a:pt x="1233" y="20704"/>
                  <a:pt x="2616" y="20920"/>
                  <a:pt x="3847" y="21056"/>
                </a:cubicBezTo>
                <a:cubicBezTo>
                  <a:pt x="8490" y="21567"/>
                  <a:pt x="18076" y="21281"/>
                  <a:pt x="20323" y="20565"/>
                </a:cubicBezTo>
                <a:cubicBezTo>
                  <a:pt x="20540" y="20495"/>
                  <a:pt x="20973" y="20322"/>
                  <a:pt x="21469" y="20108"/>
                </a:cubicBezTo>
                <a:cubicBezTo>
                  <a:pt x="21502" y="19976"/>
                  <a:pt x="21526" y="19821"/>
                  <a:pt x="21498" y="19705"/>
                </a:cubicBezTo>
                <a:cubicBezTo>
                  <a:pt x="21169" y="18338"/>
                  <a:pt x="21086" y="15320"/>
                  <a:pt x="21381" y="15144"/>
                </a:cubicBezTo>
                <a:cubicBezTo>
                  <a:pt x="21587" y="15021"/>
                  <a:pt x="21569" y="14369"/>
                  <a:pt x="21351" y="14056"/>
                </a:cubicBezTo>
                <a:cubicBezTo>
                  <a:pt x="21090" y="13684"/>
                  <a:pt x="21119" y="7596"/>
                  <a:pt x="21381" y="7162"/>
                </a:cubicBezTo>
                <a:cubicBezTo>
                  <a:pt x="21600" y="6799"/>
                  <a:pt x="21572" y="6289"/>
                  <a:pt x="21351" y="6057"/>
                </a:cubicBezTo>
                <a:cubicBezTo>
                  <a:pt x="21100" y="5795"/>
                  <a:pt x="21100" y="2162"/>
                  <a:pt x="21351" y="1900"/>
                </a:cubicBezTo>
                <a:cubicBezTo>
                  <a:pt x="21558" y="1683"/>
                  <a:pt x="21572" y="1149"/>
                  <a:pt x="21410" y="882"/>
                </a:cubicBezTo>
                <a:cubicBezTo>
                  <a:pt x="21221" y="844"/>
                  <a:pt x="21043" y="802"/>
                  <a:pt x="20881" y="760"/>
                </a:cubicBezTo>
                <a:cubicBezTo>
                  <a:pt x="19167" y="308"/>
                  <a:pt x="15286" y="44"/>
                  <a:pt x="11278" y="5"/>
                </a:cubicBezTo>
                <a:close/>
              </a:path>
            </a:pathLst>
          </a:custGeom>
          <a:ln w="3175">
            <a:miter lim="400000"/>
          </a:ln>
        </p:spPr>
      </p:pic>
      <p:sp>
        <p:nvSpPr>
          <p:cNvPr id="343" name="Línea"/>
          <p:cNvSpPr/>
          <p:nvPr/>
        </p:nvSpPr>
        <p:spPr>
          <a:xfrm>
            <a:off x="734662" y="6015220"/>
            <a:ext cx="2791351" cy="1181336"/>
          </a:xfrm>
          <a:prstGeom prst="line">
            <a:avLst/>
          </a:prstGeom>
          <a:ln w="12700">
            <a:solidFill>
              <a:srgbClr val="055F1A"/>
            </a:solidFill>
            <a:prstDash val="sysDot"/>
            <a:miter lim="400000"/>
          </a:ln>
        </p:spPr>
        <p:txBody>
          <a:bodyPr lIns="15240" tIns="15240" rIns="15240" bIns="15240" anchor="ctr"/>
          <a:lstStyle/>
          <a:p>
            <a:pPr/>
          </a:p>
        </p:txBody>
      </p:sp>
      <p:sp>
        <p:nvSpPr>
          <p:cNvPr id="344" name="Línea"/>
          <p:cNvSpPr/>
          <p:nvPr/>
        </p:nvSpPr>
        <p:spPr>
          <a:xfrm>
            <a:off x="653804" y="7345847"/>
            <a:ext cx="1225479" cy="1"/>
          </a:xfrm>
          <a:prstGeom prst="line">
            <a:avLst/>
          </a:prstGeom>
          <a:ln w="12700">
            <a:solidFill>
              <a:schemeClr val="accent4">
                <a:hueOff val="-297102"/>
                <a:satOff val="16978"/>
                <a:lumOff val="-20883"/>
              </a:schemeClr>
            </a:solidFill>
            <a:miter lim="400000"/>
            <a:headEnd type="triangle"/>
            <a:tailEnd type="triangle"/>
          </a:ln>
        </p:spPr>
        <p:txBody>
          <a:bodyPr lIns="15240" tIns="15240" rIns="15240" bIns="15240" anchor="ctr"/>
          <a:lstStyle/>
          <a:p>
            <a:pPr/>
          </a:p>
        </p:txBody>
      </p:sp>
      <p:sp>
        <p:nvSpPr>
          <p:cNvPr id="345" name="Línea"/>
          <p:cNvSpPr/>
          <p:nvPr/>
        </p:nvSpPr>
        <p:spPr>
          <a:xfrm flipV="1">
            <a:off x="1887272" y="6577224"/>
            <a:ext cx="1" cy="867494"/>
          </a:xfrm>
          <a:prstGeom prst="line">
            <a:avLst/>
          </a:prstGeom>
          <a:ln w="6350">
            <a:solidFill>
              <a:srgbClr val="FFFFFF"/>
            </a:solidFill>
            <a:miter lim="400000"/>
          </a:ln>
        </p:spPr>
        <p:txBody>
          <a:bodyPr lIns="15240" tIns="15240" rIns="15240" bIns="15240" anchor="ctr"/>
          <a:lstStyle/>
          <a:p>
            <a:pPr/>
          </a:p>
        </p:txBody>
      </p:sp>
      <p:sp>
        <p:nvSpPr>
          <p:cNvPr id="346" name="Línea"/>
          <p:cNvSpPr/>
          <p:nvPr/>
        </p:nvSpPr>
        <p:spPr>
          <a:xfrm>
            <a:off x="1911104" y="7345847"/>
            <a:ext cx="1555843" cy="1"/>
          </a:xfrm>
          <a:prstGeom prst="line">
            <a:avLst/>
          </a:prstGeom>
          <a:ln w="12700">
            <a:solidFill>
              <a:schemeClr val="accent4">
                <a:hueOff val="-297102"/>
                <a:satOff val="16978"/>
                <a:lumOff val="-20883"/>
              </a:schemeClr>
            </a:solidFill>
            <a:miter lim="400000"/>
            <a:headEnd type="triangle"/>
            <a:tailEnd type="triangle"/>
          </a:ln>
        </p:spPr>
        <p:txBody>
          <a:bodyPr lIns="15240" tIns="15240" rIns="15240" bIns="15240" anchor="ctr"/>
          <a:lstStyle/>
          <a:p>
            <a:pPr/>
          </a:p>
        </p:txBody>
      </p:sp>
      <p:sp>
        <p:nvSpPr>
          <p:cNvPr id="347" name="LongFocal"/>
          <p:cNvSpPr txBox="1"/>
          <p:nvPr/>
        </p:nvSpPr>
        <p:spPr>
          <a:xfrm>
            <a:off x="917864" y="7130500"/>
            <a:ext cx="697358" cy="194311"/>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1733930">
              <a:spcBef>
                <a:spcPts val="0"/>
              </a:spcBef>
              <a:defRPr sz="1000">
                <a:solidFill>
                  <a:srgbClr val="000000"/>
                </a:solidFill>
                <a:latin typeface="Produkt Medium"/>
                <a:ea typeface="Produkt Medium"/>
                <a:cs typeface="Produkt Medium"/>
                <a:sym typeface="Produkt Medium"/>
              </a:defRPr>
            </a:lvl1pPr>
          </a:lstStyle>
          <a:p>
            <a:pPr/>
            <a:r>
              <a:t>LongFocal</a:t>
            </a:r>
          </a:p>
        </p:txBody>
      </p:sp>
      <p:sp>
        <p:nvSpPr>
          <p:cNvPr id="348" name="ShortFocal"/>
          <p:cNvSpPr txBox="1"/>
          <p:nvPr/>
        </p:nvSpPr>
        <p:spPr>
          <a:xfrm>
            <a:off x="2436714" y="7130500"/>
            <a:ext cx="718440" cy="194311"/>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1733930">
              <a:spcBef>
                <a:spcPts val="0"/>
              </a:spcBef>
              <a:defRPr sz="1000">
                <a:solidFill>
                  <a:srgbClr val="000000"/>
                </a:solidFill>
                <a:latin typeface="Produkt Medium"/>
                <a:ea typeface="Produkt Medium"/>
                <a:cs typeface="Produkt Medium"/>
                <a:sym typeface="Produkt Medium"/>
              </a:defRPr>
            </a:lvl1pPr>
          </a:lstStyle>
          <a:p>
            <a:pPr/>
            <a:r>
              <a:t>ShortFocal</a:t>
            </a:r>
          </a:p>
        </p:txBody>
      </p:sp>
      <p:sp>
        <p:nvSpPr>
          <p:cNvPr id="349" name="Rectángulo"/>
          <p:cNvSpPr/>
          <p:nvPr/>
        </p:nvSpPr>
        <p:spPr>
          <a:xfrm>
            <a:off x="461929" y="4510648"/>
            <a:ext cx="3644339" cy="4078785"/>
          </a:xfrm>
          <a:prstGeom prst="rect">
            <a:avLst/>
          </a:prstGeom>
          <a:ln w="25400">
            <a:solidFill>
              <a:srgbClr val="38FF4A"/>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350" name="Rectángulo"/>
          <p:cNvSpPr/>
          <p:nvPr/>
        </p:nvSpPr>
        <p:spPr>
          <a:xfrm>
            <a:off x="189739" y="4210577"/>
            <a:ext cx="5548082" cy="4505856"/>
          </a:xfrm>
          <a:prstGeom prst="rect">
            <a:avLst/>
          </a:prstGeom>
          <a:ln w="25400">
            <a:solidFill>
              <a:srgbClr val="0D850A"/>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351" name="Neutron Imaging"/>
          <p:cNvSpPr txBox="1"/>
          <p:nvPr/>
        </p:nvSpPr>
        <p:spPr>
          <a:xfrm>
            <a:off x="1894833" y="4378834"/>
            <a:ext cx="1097154" cy="194311"/>
          </a:xfrm>
          <a:prstGeom prst="rect">
            <a:avLst/>
          </a:prstGeom>
          <a:solidFill>
            <a:srgbClr val="38FF4A"/>
          </a:solidFill>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1733930">
              <a:spcBef>
                <a:spcPts val="0"/>
              </a:spcBef>
              <a:defRPr sz="1000">
                <a:solidFill>
                  <a:srgbClr val="000000"/>
                </a:solidFill>
                <a:latin typeface="Produkt Medium"/>
                <a:ea typeface="Produkt Medium"/>
                <a:cs typeface="Produkt Medium"/>
                <a:sym typeface="Produkt Medium"/>
              </a:defRPr>
            </a:lvl1pPr>
          </a:lstStyle>
          <a:p>
            <a:pPr/>
            <a:r>
              <a:t>Neutron Imaging</a:t>
            </a:r>
          </a:p>
        </p:txBody>
      </p:sp>
      <p:sp>
        <p:nvSpPr>
          <p:cNvPr id="352" name="Compton Imaging"/>
          <p:cNvSpPr txBox="1"/>
          <p:nvPr/>
        </p:nvSpPr>
        <p:spPr>
          <a:xfrm>
            <a:off x="3157340" y="4125470"/>
            <a:ext cx="1162940" cy="194311"/>
          </a:xfrm>
          <a:prstGeom prst="rect">
            <a:avLst/>
          </a:prstGeom>
          <a:solidFill>
            <a:srgbClr val="0D850A"/>
          </a:solidFill>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1733930">
              <a:spcBef>
                <a:spcPts val="0"/>
              </a:spcBef>
              <a:defRPr sz="1000">
                <a:solidFill>
                  <a:srgbClr val="000000"/>
                </a:solidFill>
                <a:latin typeface="Produkt Medium"/>
                <a:ea typeface="Produkt Medium"/>
                <a:cs typeface="Produkt Medium"/>
                <a:sym typeface="Produkt Medium"/>
              </a:defRPr>
            </a:lvl1pPr>
          </a:lstStyle>
          <a:p>
            <a:pPr/>
            <a:r>
              <a:t>Compton Imaging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4" name="video pegado.png" descr="video pegado.png"/>
          <p:cNvPicPr>
            <a:picLocks noChangeAspect="1"/>
          </p:cNvPicPr>
          <p:nvPr/>
        </p:nvPicPr>
        <p:blipFill>
          <a:blip r:embed="rId2">
            <a:extLst/>
          </a:blip>
          <a:srcRect l="0" t="0" r="4063" b="0"/>
          <a:stretch>
            <a:fillRect/>
          </a:stretch>
        </p:blipFill>
        <p:spPr>
          <a:xfrm>
            <a:off x="5854771" y="1335638"/>
            <a:ext cx="6828884" cy="4020405"/>
          </a:xfrm>
          <a:prstGeom prst="rect">
            <a:avLst/>
          </a:prstGeom>
          <a:ln w="3175">
            <a:miter lim="400000"/>
          </a:ln>
        </p:spPr>
      </p:pic>
      <p:sp>
        <p:nvSpPr>
          <p:cNvPr id="355" name="Número de diapositiva"/>
          <p:cNvSpPr txBox="1"/>
          <p:nvPr>
            <p:ph type="sldNum" sz="quarter" idx="2"/>
          </p:nvPr>
        </p:nvSpPr>
        <p:spPr>
          <a:xfrm>
            <a:off x="12700276" y="9364864"/>
            <a:ext cx="156528"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6" name="Overview &amp; Core components of GN-Vision"/>
          <p:cNvSpPr txBox="1"/>
          <p:nvPr>
            <p:ph type="ctrTitle"/>
          </p:nvPr>
        </p:nvSpPr>
        <p:spPr>
          <a:xfrm>
            <a:off x="265390" y="2728"/>
            <a:ext cx="10183721" cy="694926"/>
          </a:xfrm>
          <a:prstGeom prst="rect">
            <a:avLst/>
          </a:prstGeom>
        </p:spPr>
        <p:txBody>
          <a:bodyPr/>
          <a:lstStyle/>
          <a:p>
            <a:pPr/>
            <a:r>
              <a:t>Overview &amp; Core components of GN-Vision</a:t>
            </a:r>
          </a:p>
        </p:txBody>
      </p:sp>
      <p:sp>
        <p:nvSpPr>
          <p:cNvPr id="357" name="CLYC crystal:…"/>
          <p:cNvSpPr txBox="1"/>
          <p:nvPr/>
        </p:nvSpPr>
        <p:spPr>
          <a:xfrm>
            <a:off x="155693" y="792251"/>
            <a:ext cx="4855074" cy="4696154"/>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12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CLYC crystal: </a:t>
            </a:r>
            <a14:m>
              <m:oMath>
                <m:r>
                  <a:rPr xmlns:a="http://schemas.openxmlformats.org/drawingml/2006/main" sz="2650" i="1">
                    <a:solidFill>
                      <a:srgbClr val="000000"/>
                    </a:solidFill>
                    <a:latin typeface="Cambria Math" panose="02040503050406030204" pitchFamily="18" charset="0"/>
                  </a:rPr>
                  <m:t>C</m:t>
                </m:r>
                <m:sSub>
                  <m:e>
                    <m:r>
                      <a:rPr xmlns:a="http://schemas.openxmlformats.org/drawingml/2006/main" sz="2650" i="1">
                        <a:solidFill>
                          <a:srgbClr val="000000"/>
                        </a:solidFill>
                        <a:latin typeface="Cambria Math" panose="02040503050406030204" pitchFamily="18" charset="0"/>
                      </a:rPr>
                      <m:t>s</m:t>
                    </m:r>
                  </m:e>
                  <m:sub>
                    <m:r>
                      <a:rPr xmlns:a="http://schemas.openxmlformats.org/drawingml/2006/main" sz="2650" i="1">
                        <a:solidFill>
                          <a:srgbClr val="000000"/>
                        </a:solidFill>
                        <a:latin typeface="Cambria Math" panose="02040503050406030204" pitchFamily="18" charset="0"/>
                      </a:rPr>
                      <m:t>2</m:t>
                    </m:r>
                  </m:sub>
                </m:sSub>
                <m:r>
                  <a:rPr xmlns:a="http://schemas.openxmlformats.org/drawingml/2006/main" sz="2650" i="1">
                    <a:solidFill>
                      <a:srgbClr val="000000"/>
                    </a:solidFill>
                    <a:latin typeface="Cambria Math" panose="02040503050406030204" pitchFamily="18" charset="0"/>
                  </a:rPr>
                  <m:t>L</m:t>
                </m:r>
                <m:r>
                  <a:rPr xmlns:a="http://schemas.openxmlformats.org/drawingml/2006/main" sz="2650" i="1">
                    <a:solidFill>
                      <a:srgbClr val="000000"/>
                    </a:solidFill>
                    <a:latin typeface="Cambria Math" panose="02040503050406030204" pitchFamily="18" charset="0"/>
                  </a:rPr>
                  <m:t>i</m:t>
                </m:r>
                <m:r>
                  <a:rPr xmlns:a="http://schemas.openxmlformats.org/drawingml/2006/main" sz="2650" i="1">
                    <a:solidFill>
                      <a:srgbClr val="000000"/>
                    </a:solidFill>
                    <a:latin typeface="Cambria Math" panose="02040503050406030204" pitchFamily="18" charset="0"/>
                  </a:rPr>
                  <m:t>Y</m:t>
                </m:r>
                <m:r>
                  <a:rPr xmlns:a="http://schemas.openxmlformats.org/drawingml/2006/main" sz="2650" i="1">
                    <a:solidFill>
                      <a:srgbClr val="000000"/>
                    </a:solidFill>
                    <a:latin typeface="Cambria Math" panose="02040503050406030204" pitchFamily="18" charset="0"/>
                  </a:rPr>
                  <m:t>C</m:t>
                </m:r>
                <m:sSub>
                  <m:e>
                    <m:r>
                      <a:rPr xmlns:a="http://schemas.openxmlformats.org/drawingml/2006/main" sz="2650" i="1">
                        <a:solidFill>
                          <a:srgbClr val="000000"/>
                        </a:solidFill>
                        <a:latin typeface="Cambria Math" panose="02040503050406030204" pitchFamily="18" charset="0"/>
                      </a:rPr>
                      <m:t>l</m:t>
                    </m:r>
                  </m:e>
                  <m:sub>
                    <m:r>
                      <a:rPr xmlns:a="http://schemas.openxmlformats.org/drawingml/2006/main" sz="2650" i="1">
                        <a:solidFill>
                          <a:srgbClr val="000000"/>
                        </a:solidFill>
                        <a:latin typeface="Cambria Math" panose="02040503050406030204" pitchFamily="18" charset="0"/>
                      </a:rPr>
                      <m:t>6</m:t>
                    </m:r>
                  </m:sub>
                </m:sSub>
              </m:oMath>
            </a14:m>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14:m>
              <m:oMath>
                <m:r>
                  <a:rPr xmlns:a="http://schemas.openxmlformats.org/drawingml/2006/main" sz="2150" i="1">
                    <a:solidFill>
                      <a:srgbClr val="000000"/>
                    </a:solidFill>
                    <a:latin typeface="Cambria Math" panose="02040503050406030204" pitchFamily="18" charset="0"/>
                  </a:rPr>
                  <m:t>C</m:t>
                </m:r>
                <m:sSub>
                  <m:e>
                    <m:r>
                      <a:rPr xmlns:a="http://schemas.openxmlformats.org/drawingml/2006/main" sz="2150" i="1">
                        <a:solidFill>
                          <a:srgbClr val="000000"/>
                        </a:solidFill>
                        <a:latin typeface="Cambria Math" panose="02040503050406030204" pitchFamily="18" charset="0"/>
                      </a:rPr>
                      <m:t>s</m:t>
                    </m:r>
                  </m:e>
                  <m:sub>
                    <m:r>
                      <a:rPr xmlns:a="http://schemas.openxmlformats.org/drawingml/2006/main" sz="2150" i="1">
                        <a:solidFill>
                          <a:srgbClr val="000000"/>
                        </a:solidFill>
                        <a:latin typeface="Cambria Math" panose="02040503050406030204" pitchFamily="18" charset="0"/>
                      </a:rPr>
                      <m:t>2</m:t>
                    </m:r>
                  </m:sub>
                </m:sSub>
                <m:r>
                  <a:rPr xmlns:a="http://schemas.openxmlformats.org/drawingml/2006/main" sz="2150" i="1">
                    <a:solidFill>
                      <a:srgbClr val="000000"/>
                    </a:solidFill>
                    <a:latin typeface="Cambria Math" panose="02040503050406030204" pitchFamily="18" charset="0"/>
                  </a:rPr>
                  <m:t>L</m:t>
                </m:r>
                <m:r>
                  <a:rPr xmlns:a="http://schemas.openxmlformats.org/drawingml/2006/main" sz="2150" i="1">
                    <a:solidFill>
                      <a:srgbClr val="000000"/>
                    </a:solidFill>
                    <a:latin typeface="Cambria Math" panose="02040503050406030204" pitchFamily="18" charset="0"/>
                  </a:rPr>
                  <m:t>i</m:t>
                </m:r>
                <m:r>
                  <a:rPr xmlns:a="http://schemas.openxmlformats.org/drawingml/2006/main" sz="2150" i="1">
                    <a:solidFill>
                      <a:srgbClr val="000000"/>
                    </a:solidFill>
                    <a:latin typeface="Cambria Math" panose="02040503050406030204" pitchFamily="18" charset="0"/>
                  </a:rPr>
                  <m:t>Y</m:t>
                </m:r>
                <m:r>
                  <a:rPr xmlns:a="http://schemas.openxmlformats.org/drawingml/2006/main" sz="2150" i="1">
                    <a:solidFill>
                      <a:srgbClr val="000000"/>
                    </a:solidFill>
                    <a:latin typeface="Cambria Math" panose="02040503050406030204" pitchFamily="18" charset="0"/>
                  </a:rPr>
                  <m:t>C</m:t>
                </m:r>
                <m:sSub>
                  <m:e>
                    <m:r>
                      <a:rPr xmlns:a="http://schemas.openxmlformats.org/drawingml/2006/main" sz="2150" i="1">
                        <a:solidFill>
                          <a:srgbClr val="000000"/>
                        </a:solidFill>
                        <a:latin typeface="Cambria Math" panose="02040503050406030204" pitchFamily="18" charset="0"/>
                      </a:rPr>
                      <m:t>l</m:t>
                    </m:r>
                  </m:e>
                  <m:sub>
                    <m:r>
                      <a:rPr xmlns:a="http://schemas.openxmlformats.org/drawingml/2006/main" sz="2150" i="1">
                        <a:solidFill>
                          <a:srgbClr val="000000"/>
                        </a:solidFill>
                        <a:latin typeface="Cambria Math" panose="02040503050406030204" pitchFamily="18" charset="0"/>
                      </a:rPr>
                      <m:t>6</m:t>
                    </m:r>
                  </m:sub>
                </m:sSub>
              </m:oMath>
            </a14:m>
            <a:r>
              <a:t> (CLYC) monolithic crystals as Scatter PSD:</a:t>
            </a:r>
          </a:p>
          <a:p>
            <a:pPr lvl="2" marL="11684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rPr>
                <a:latin typeface="Produkt Medium"/>
                <a:ea typeface="Produkt Medium"/>
                <a:cs typeface="Produkt Medium"/>
                <a:sym typeface="Produkt Medium"/>
              </a:rPr>
              <a:t>Thermal Neutrons</a:t>
            </a:r>
            <a:r>
              <a:t>: </a:t>
            </a:r>
            <a14:m>
              <m:oMath>
                <m:sSup>
                  <m:e/>
                  <m:sup>
                    <m:r>
                      <a:rPr xmlns:a="http://schemas.openxmlformats.org/drawingml/2006/main" sz="2150" i="1">
                        <a:solidFill>
                          <a:srgbClr val="000000"/>
                        </a:solidFill>
                        <a:latin typeface="Cambria Math" panose="02040503050406030204" pitchFamily="18" charset="0"/>
                      </a:rPr>
                      <m:t>6</m:t>
                    </m:r>
                  </m:sup>
                </m:sSup>
                <m:r>
                  <a:rPr xmlns:a="http://schemas.openxmlformats.org/drawingml/2006/main" sz="2150" i="1">
                    <a:solidFill>
                      <a:srgbClr val="000000"/>
                    </a:solidFill>
                    <a:latin typeface="Cambria Math" panose="02040503050406030204" pitchFamily="18" charset="0"/>
                  </a:rPr>
                  <m:t>L</m:t>
                </m:r>
                <m:r>
                  <a:rPr xmlns:a="http://schemas.openxmlformats.org/drawingml/2006/main" sz="2150" i="1">
                    <a:solidFill>
                      <a:srgbClr val="000000"/>
                    </a:solidFill>
                    <a:latin typeface="Cambria Math" panose="02040503050406030204" pitchFamily="18" charset="0"/>
                  </a:rPr>
                  <m:t>i</m:t>
                </m:r>
                <m:r>
                  <a:rPr xmlns:a="http://schemas.openxmlformats.org/drawingml/2006/main" sz="2150" i="1">
                    <a:solidFill>
                      <a:srgbClr val="000000"/>
                    </a:solidFill>
                    <a:latin typeface="Cambria Math" panose="02040503050406030204" pitchFamily="18" charset="0"/>
                  </a:rPr>
                  <m:t>(</m:t>
                </m:r>
                <m:sSub>
                  <m:e>
                    <m:r>
                      <a:rPr xmlns:a="http://schemas.openxmlformats.org/drawingml/2006/main" sz="2150" i="1">
                        <a:solidFill>
                          <a:srgbClr val="000000"/>
                        </a:solidFill>
                        <a:latin typeface="Cambria Math" panose="02040503050406030204" pitchFamily="18" charset="0"/>
                      </a:rPr>
                      <m:t>n</m:t>
                    </m:r>
                  </m:e>
                  <m:sub>
                    <m:r>
                      <a:rPr xmlns:a="http://schemas.openxmlformats.org/drawingml/2006/main" sz="2150" i="1">
                        <a:solidFill>
                          <a:srgbClr val="000000"/>
                        </a:solidFill>
                        <a:latin typeface="Cambria Math" panose="02040503050406030204" pitchFamily="18" charset="0"/>
                      </a:rPr>
                      <m:t>t</m:t>
                    </m:r>
                    <m:r>
                      <a:rPr xmlns:a="http://schemas.openxmlformats.org/drawingml/2006/main" sz="2150" i="1">
                        <a:solidFill>
                          <a:srgbClr val="000000"/>
                        </a:solidFill>
                        <a:latin typeface="Cambria Math" panose="02040503050406030204" pitchFamily="18" charset="0"/>
                      </a:rPr>
                      <m:t>h</m:t>
                    </m:r>
                  </m:sub>
                </m:sSub>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α</m:t>
                </m:r>
                <m:sSup>
                  <m:e>
                    <m:r>
                      <a:rPr xmlns:a="http://schemas.openxmlformats.org/drawingml/2006/main" sz="2150" i="1">
                        <a:solidFill>
                          <a:srgbClr val="000000"/>
                        </a:solidFill>
                        <a:latin typeface="Cambria Math" panose="02040503050406030204" pitchFamily="18" charset="0"/>
                      </a:rPr>
                      <m:t>)</m:t>
                    </m:r>
                  </m:e>
                  <m:sup>
                    <m:r>
                      <a:rPr xmlns:a="http://schemas.openxmlformats.org/drawingml/2006/main" sz="2150" i="1">
                        <a:solidFill>
                          <a:srgbClr val="000000"/>
                        </a:solidFill>
                        <a:latin typeface="Cambria Math" panose="02040503050406030204" pitchFamily="18" charset="0"/>
                      </a:rPr>
                      <m:t>3</m:t>
                    </m:r>
                  </m:sup>
                </m:sSup>
                <m:r>
                  <a:rPr xmlns:a="http://schemas.openxmlformats.org/drawingml/2006/main" sz="2150" i="1">
                    <a:solidFill>
                      <a:srgbClr val="000000"/>
                    </a:solidFill>
                    <a:latin typeface="Cambria Math" panose="02040503050406030204" pitchFamily="18" charset="0"/>
                  </a:rPr>
                  <m:t>H</m:t>
                </m:r>
              </m:oMath>
            </a14:m>
            <a:r>
              <a:t>  with a cross section of 940 b and </a:t>
            </a:r>
            <a14:m>
              <m:oMath>
                <m:sSub>
                  <m:e>
                    <m:r>
                      <a:rPr xmlns:a="http://schemas.openxmlformats.org/drawingml/2006/main" sz="2150" i="1">
                        <a:solidFill>
                          <a:srgbClr val="000000"/>
                        </a:solidFill>
                        <a:latin typeface="Cambria Math" panose="02040503050406030204" pitchFamily="18" charset="0"/>
                      </a:rPr>
                      <m:t>Q</m:t>
                    </m:r>
                  </m:e>
                  <m:sub>
                    <m:r>
                      <a:rPr xmlns:a="http://schemas.openxmlformats.org/drawingml/2006/main" sz="2150" i="1">
                        <a:solidFill>
                          <a:srgbClr val="000000"/>
                        </a:solidFill>
                        <a:latin typeface="Cambria Math" panose="02040503050406030204" pitchFamily="18" charset="0"/>
                      </a:rPr>
                      <m:t>v</m:t>
                    </m:r>
                    <m:r>
                      <a:rPr xmlns:a="http://schemas.openxmlformats.org/drawingml/2006/main" sz="2150" i="1">
                        <a:solidFill>
                          <a:srgbClr val="000000"/>
                        </a:solidFill>
                        <a:latin typeface="Cambria Math" panose="02040503050406030204" pitchFamily="18" charset="0"/>
                      </a:rPr>
                      <m:t>a</m:t>
                    </m:r>
                    <m:r>
                      <a:rPr xmlns:a="http://schemas.openxmlformats.org/drawingml/2006/main" sz="2150" i="1">
                        <a:solidFill>
                          <a:srgbClr val="000000"/>
                        </a:solidFill>
                        <a:latin typeface="Cambria Math" panose="02040503050406030204" pitchFamily="18" charset="0"/>
                      </a:rPr>
                      <m:t>l</m:t>
                    </m:r>
                    <m:r>
                      <a:rPr xmlns:a="http://schemas.openxmlformats.org/drawingml/2006/main" sz="2150" i="1">
                        <a:solidFill>
                          <a:srgbClr val="000000"/>
                        </a:solidFill>
                        <a:latin typeface="Cambria Math" panose="02040503050406030204" pitchFamily="18" charset="0"/>
                      </a:rPr>
                      <m:t>u</m:t>
                    </m:r>
                    <m:r>
                      <a:rPr xmlns:a="http://schemas.openxmlformats.org/drawingml/2006/main" sz="2150" i="1">
                        <a:solidFill>
                          <a:srgbClr val="000000"/>
                        </a:solidFill>
                        <a:latin typeface="Cambria Math" panose="02040503050406030204" pitchFamily="18" charset="0"/>
                      </a:rPr>
                      <m:t>e</m:t>
                    </m:r>
                  </m:sub>
                </m:sSub>
              </m:oMath>
            </a14:m>
            <a:r>
              <a:t>= 4.78 MeV (3.2 MeVee)</a:t>
            </a:r>
          </a:p>
          <a:p>
            <a:pPr lvl="2" marL="1168400" indent="-254000">
              <a:spcBef>
                <a:spcPts val="1200"/>
              </a:spcBef>
              <a:buClr>
                <a:schemeClr val="accent1">
                  <a:satOff val="-9155"/>
                  <a:lumOff val="-32673"/>
                </a:schemeClr>
              </a:buClr>
              <a:buSzPct val="100000"/>
              <a:buChar char="‣"/>
              <a:defRPr sz="1800">
                <a:solidFill>
                  <a:srgbClr val="000000"/>
                </a:solidFill>
                <a:latin typeface="Produkt Medium"/>
                <a:ea typeface="Produkt Medium"/>
                <a:cs typeface="Produkt Medium"/>
                <a:sym typeface="Produkt Medium"/>
              </a:defRPr>
            </a:pPr>
            <a:r>
              <a:rPr>
                <a:latin typeface="Produkt Light"/>
                <a:ea typeface="Produkt Light"/>
                <a:cs typeface="Produkt Light"/>
                <a:sym typeface="Produkt Light"/>
              </a:rPr>
              <a:t>To enhance fast neutron detection: </a:t>
            </a:r>
            <a14:m>
              <m:oMath>
                <m:sSup>
                  <m:e/>
                  <m:sup>
                    <m:r>
                      <a:rPr xmlns:a="http://schemas.openxmlformats.org/drawingml/2006/main" sz="2150" i="1">
                        <a:solidFill>
                          <a:srgbClr val="000000"/>
                        </a:solidFill>
                        <a:latin typeface="Cambria Math" panose="02040503050406030204" pitchFamily="18" charset="0"/>
                      </a:rPr>
                      <m:t>7</m:t>
                    </m:r>
                  </m:sup>
                </m:sSup>
                <m:r>
                  <a:rPr xmlns:a="http://schemas.openxmlformats.org/drawingml/2006/main" sz="2150" i="1">
                    <a:solidFill>
                      <a:srgbClr val="000000"/>
                    </a:solidFill>
                    <a:latin typeface="Cambria Math" panose="02040503050406030204" pitchFamily="18" charset="0"/>
                  </a:rPr>
                  <m:t>L</m:t>
                </m:r>
                <m:r>
                  <a:rPr xmlns:a="http://schemas.openxmlformats.org/drawingml/2006/main" sz="2150" i="1">
                    <a:solidFill>
                      <a:srgbClr val="000000"/>
                    </a:solidFill>
                    <a:latin typeface="Cambria Math" panose="02040503050406030204" pitchFamily="18" charset="0"/>
                  </a:rPr>
                  <m:t>i</m:t>
                </m:r>
              </m:oMath>
            </a14:m>
            <a:r>
              <a:rPr>
                <a:latin typeface="Produkt Light"/>
                <a:ea typeface="Produkt Light"/>
                <a:cs typeface="Produkt Light"/>
                <a:sym typeface="Produkt Light"/>
              </a:rPr>
              <a:t> instead of </a:t>
            </a:r>
            <a14:m>
              <m:oMath>
                <m:sSup>
                  <m:e/>
                  <m:sup>
                    <m:r>
                      <a:rPr xmlns:a="http://schemas.openxmlformats.org/drawingml/2006/main" sz="2150" i="1">
                        <a:solidFill>
                          <a:srgbClr val="000000"/>
                        </a:solidFill>
                        <a:latin typeface="Cambria Math" panose="02040503050406030204" pitchFamily="18" charset="0"/>
                      </a:rPr>
                      <m:t>6</m:t>
                    </m:r>
                  </m:sup>
                </m:sSup>
                <m:r>
                  <a:rPr xmlns:a="http://schemas.openxmlformats.org/drawingml/2006/main" sz="2150" i="1">
                    <a:solidFill>
                      <a:srgbClr val="000000"/>
                    </a:solidFill>
                    <a:latin typeface="Cambria Math" panose="02040503050406030204" pitchFamily="18" charset="0"/>
                  </a:rPr>
                  <m:t>L</m:t>
                </m:r>
                <m:r>
                  <a:rPr xmlns:a="http://schemas.openxmlformats.org/drawingml/2006/main" sz="2150" i="1">
                    <a:solidFill>
                      <a:srgbClr val="000000"/>
                    </a:solidFill>
                    <a:latin typeface="Cambria Math" panose="02040503050406030204" pitchFamily="18" charset="0"/>
                  </a:rPr>
                  <m:t>i</m:t>
                </m:r>
              </m:oMath>
            </a14:m>
            <a:r>
              <a:rPr>
                <a:latin typeface="Produkt Light"/>
                <a:ea typeface="Produkt Light"/>
                <a:cs typeface="Produkt Light"/>
                <a:sym typeface="Produkt Light"/>
              </a:rPr>
              <a:t>.</a:t>
            </a:r>
            <a:endParaRPr>
              <a:latin typeface="Produkt Light"/>
              <a:ea typeface="Produkt Light"/>
              <a:cs typeface="Produkt Light"/>
              <a:sym typeface="Produkt Light"/>
            </a:endParaRPr>
          </a:p>
          <a:p>
            <a:pPr lvl="2" marL="1168400" indent="-254000">
              <a:spcBef>
                <a:spcPts val="1200"/>
              </a:spcBef>
              <a:buClr>
                <a:schemeClr val="accent1">
                  <a:satOff val="-9155"/>
                  <a:lumOff val="-32673"/>
                </a:schemeClr>
              </a:buClr>
              <a:buSzPct val="100000"/>
              <a:buChar char="‣"/>
              <a:defRPr sz="1800">
                <a:solidFill>
                  <a:srgbClr val="000000"/>
                </a:solidFill>
                <a:latin typeface="Produkt Medium"/>
                <a:ea typeface="Produkt Medium"/>
                <a:cs typeface="Produkt Medium"/>
                <a:sym typeface="Produkt Medium"/>
              </a:defRPr>
            </a:pPr>
          </a:p>
          <a:p>
            <a:pPr>
              <a:spcBef>
                <a:spcPts val="1200"/>
              </a:spcBef>
              <a:defRPr sz="1800">
                <a:solidFill>
                  <a:srgbClr val="000000"/>
                </a:solidFill>
                <a:latin typeface="Produkt Light"/>
                <a:ea typeface="Produkt Light"/>
                <a:cs typeface="Produkt Light"/>
                <a:sym typeface="Produkt Light"/>
              </a:defRPr>
            </a:pPr>
          </a:p>
        </p:txBody>
      </p:sp>
      <p:pic>
        <p:nvPicPr>
          <p:cNvPr id="358" name="video pegado.png" descr="video pegado.png"/>
          <p:cNvPicPr>
            <a:picLocks noChangeAspect="1"/>
          </p:cNvPicPr>
          <p:nvPr/>
        </p:nvPicPr>
        <p:blipFill>
          <a:blip r:embed="rId3">
            <a:extLst/>
          </a:blip>
          <a:srcRect l="0" t="0" r="0" b="0"/>
          <a:stretch>
            <a:fillRect/>
          </a:stretch>
        </p:blipFill>
        <p:spPr>
          <a:xfrm>
            <a:off x="10037034" y="5141549"/>
            <a:ext cx="2546128" cy="879443"/>
          </a:xfrm>
          <a:prstGeom prst="rect">
            <a:avLst/>
          </a:prstGeom>
          <a:ln w="3175">
            <a:miter lim="400000"/>
          </a:ln>
        </p:spPr>
      </p:pic>
      <p:sp>
        <p:nvSpPr>
          <p:cNvPr id="359" name="Neutron-Gamma Discrimination via Pulse Shape Discrimination"/>
          <p:cNvSpPr txBox="1"/>
          <p:nvPr/>
        </p:nvSpPr>
        <p:spPr>
          <a:xfrm>
            <a:off x="5662906" y="833608"/>
            <a:ext cx="7894837" cy="1246887"/>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marL="254000" indent="-254000">
              <a:spcBef>
                <a:spcPts val="12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lvl1pPr>
          </a:lstStyle>
          <a:p>
            <a:pPr/>
            <a:r>
              <a:t>Neutron-Gamma Discrimination via Pulse Shape Discrimination</a:t>
            </a:r>
          </a:p>
        </p:txBody>
      </p:sp>
      <p:pic>
        <p:nvPicPr>
          <p:cNvPr id="360" name="video pegado.png" descr="video pegado.png"/>
          <p:cNvPicPr>
            <a:picLocks noChangeAspect="1"/>
          </p:cNvPicPr>
          <p:nvPr/>
        </p:nvPicPr>
        <p:blipFill>
          <a:blip r:embed="rId4">
            <a:extLst/>
          </a:blip>
          <a:stretch>
            <a:fillRect/>
          </a:stretch>
        </p:blipFill>
        <p:spPr>
          <a:xfrm>
            <a:off x="427130" y="5001393"/>
            <a:ext cx="4312201" cy="3529167"/>
          </a:xfrm>
          <a:prstGeom prst="rect">
            <a:avLst/>
          </a:prstGeom>
          <a:ln w="12700">
            <a:solidFill>
              <a:srgbClr val="000000"/>
            </a:solidFill>
            <a:miter lim="400000"/>
          </a:ln>
        </p:spPr>
      </p:pic>
      <p:pic>
        <p:nvPicPr>
          <p:cNvPr id="361" name="PSD_NoOpt_total.png" descr="PSD_NoOpt_total.png"/>
          <p:cNvPicPr>
            <a:picLocks noChangeAspect="1"/>
          </p:cNvPicPr>
          <p:nvPr/>
        </p:nvPicPr>
        <p:blipFill>
          <a:blip r:embed="rId5">
            <a:extLst/>
          </a:blip>
          <a:stretch>
            <a:fillRect/>
          </a:stretch>
        </p:blipFill>
        <p:spPr>
          <a:xfrm>
            <a:off x="5441217" y="5130026"/>
            <a:ext cx="4324901" cy="3907324"/>
          </a:xfrm>
          <a:prstGeom prst="rect">
            <a:avLst/>
          </a:prstGeom>
          <a:ln w="3175">
            <a:miter lim="400000"/>
          </a:ln>
        </p:spPr>
      </p:pic>
      <p:sp>
        <p:nvSpPr>
          <p:cNvPr id="362" name="Rectángulo"/>
          <p:cNvSpPr/>
          <p:nvPr/>
        </p:nvSpPr>
        <p:spPr>
          <a:xfrm>
            <a:off x="7370242" y="5347737"/>
            <a:ext cx="523083" cy="307722"/>
          </a:xfrm>
          <a:prstGeom prst="rect">
            <a:avLst/>
          </a:prstGeom>
          <a:ln w="25400">
            <a:solidFill>
              <a:srgbClr val="E70E00"/>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363" name="Línea"/>
          <p:cNvSpPr/>
          <p:nvPr/>
        </p:nvSpPr>
        <p:spPr>
          <a:xfrm>
            <a:off x="7907222" y="5618000"/>
            <a:ext cx="661921" cy="415725"/>
          </a:xfrm>
          <a:prstGeom prst="line">
            <a:avLst/>
          </a:prstGeom>
          <a:ln>
            <a:solidFill>
              <a:srgbClr val="E70E00"/>
            </a:solidFill>
            <a:miter lim="400000"/>
            <a:tailEnd type="triangle"/>
          </a:ln>
        </p:spPr>
        <p:txBody>
          <a:bodyPr lIns="15240" tIns="15240" rIns="15240" bIns="15240" anchor="ctr"/>
          <a:lstStyle/>
          <a:p>
            <a:pPr/>
          </a:p>
        </p:txBody>
      </p:sp>
      <p:sp>
        <p:nvSpPr>
          <p:cNvPr id="364" name="Thermal Neutrons"/>
          <p:cNvSpPr txBox="1"/>
          <p:nvPr/>
        </p:nvSpPr>
        <p:spPr>
          <a:xfrm>
            <a:off x="8334233" y="6020884"/>
            <a:ext cx="944170" cy="156465"/>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defRPr sz="800">
                <a:solidFill>
                  <a:srgbClr val="000000"/>
                </a:solidFill>
                <a:latin typeface="Produkt Medium"/>
                <a:ea typeface="Produkt Medium"/>
                <a:cs typeface="Produkt Medium"/>
                <a:sym typeface="Produkt Medium"/>
              </a:defRPr>
            </a:lvl1pPr>
          </a:lstStyle>
          <a:p>
            <a:pPr/>
            <a:r>
              <a:t>Thermal Neutrons</a:t>
            </a:r>
          </a:p>
        </p:txBody>
      </p:sp>
      <p:sp>
        <p:nvSpPr>
          <p:cNvPr id="365" name="-rays"/>
          <p:cNvSpPr txBox="1"/>
          <p:nvPr/>
        </p:nvSpPr>
        <p:spPr>
          <a:xfrm>
            <a:off x="8422692" y="6266980"/>
            <a:ext cx="343612" cy="191878"/>
          </a:xfrm>
          <a:prstGeom prst="rect">
            <a:avLst/>
          </a:prstGeom>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p>
            <a:pPr>
              <a:defRPr sz="800">
                <a:solidFill>
                  <a:srgbClr val="000000"/>
                </a:solidFill>
                <a:latin typeface="Produkt Medium"/>
                <a:ea typeface="Produkt Medium"/>
                <a:cs typeface="Produkt Medium"/>
                <a:sym typeface="Produkt Medium"/>
              </a:defRPr>
            </a:pPr>
            <a14:m>
              <m:oMath>
                <m:r>
                  <a:rPr xmlns:a="http://schemas.openxmlformats.org/drawingml/2006/main" sz="950" i="1">
                    <a:solidFill>
                      <a:srgbClr val="000000"/>
                    </a:solidFill>
                    <a:latin typeface="Cambria Math" panose="02040503050406030204" pitchFamily="18" charset="0"/>
                  </a:rPr>
                  <m:t>γ</m:t>
                </m:r>
              </m:oMath>
            </a14:m>
            <a:r>
              <a:t>-rays</a:t>
            </a:r>
          </a:p>
        </p:txBody>
      </p:sp>
      <p:pic>
        <p:nvPicPr>
          <p:cNvPr id="366" name="video pegado.png" descr="video pegado.png"/>
          <p:cNvPicPr>
            <a:picLocks noChangeAspect="1"/>
          </p:cNvPicPr>
          <p:nvPr/>
        </p:nvPicPr>
        <p:blipFill>
          <a:blip r:embed="rId6">
            <a:extLst/>
          </a:blip>
          <a:stretch>
            <a:fillRect/>
          </a:stretch>
        </p:blipFill>
        <p:spPr>
          <a:xfrm>
            <a:off x="9722710" y="6188535"/>
            <a:ext cx="3225347" cy="2156455"/>
          </a:xfrm>
          <a:prstGeom prst="rect">
            <a:avLst/>
          </a:prstGeom>
          <a:ln w="3175">
            <a:miter lim="400000"/>
          </a:ln>
        </p:spPr>
      </p:pic>
      <p:sp>
        <p:nvSpPr>
          <p:cNvPr id="367" name="Rectángulo"/>
          <p:cNvSpPr/>
          <p:nvPr/>
        </p:nvSpPr>
        <p:spPr>
          <a:xfrm>
            <a:off x="10783426" y="8167032"/>
            <a:ext cx="1270001" cy="309690"/>
          </a:xfrm>
          <a:prstGeom prst="rect">
            <a:avLst/>
          </a:prstGeom>
          <a:solidFill>
            <a:srgbClr val="FFFFFF"/>
          </a:solidFill>
          <a:ln w="3175">
            <a:miter lim="400000"/>
          </a:ln>
        </p:spPr>
        <p:txBody>
          <a:bodyPr lIns="15240" tIns="15240" rIns="15240" bIns="15240" anchor="ctr"/>
          <a:lstStyle/>
          <a:p>
            <a:pPr algn="ctr" defTabSz="587022">
              <a:spcBef>
                <a:spcPts val="0"/>
              </a:spcBef>
              <a:defRPr sz="1800">
                <a:solidFill>
                  <a:srgbClr val="FFFFFF"/>
                </a:solidFill>
              </a:defRPr>
            </a:pPr>
          </a:p>
        </p:txBody>
      </p:sp>
      <p:pic>
        <p:nvPicPr>
          <p:cNvPr id="368" name="video pegado.png" descr="video pegado.png"/>
          <p:cNvPicPr>
            <a:picLocks noChangeAspect="1"/>
          </p:cNvPicPr>
          <p:nvPr/>
        </p:nvPicPr>
        <p:blipFill>
          <a:blip r:embed="rId7">
            <a:extLst/>
          </a:blip>
          <a:stretch>
            <a:fillRect/>
          </a:stretch>
        </p:blipFill>
        <p:spPr>
          <a:xfrm>
            <a:off x="9988298" y="8358145"/>
            <a:ext cx="2643427" cy="747398"/>
          </a:xfrm>
          <a:prstGeom prst="rect">
            <a:avLst/>
          </a:prstGeom>
          <a:ln w="3175">
            <a:miter lim="400000"/>
          </a:ln>
        </p:spPr>
      </p:pic>
      <p:sp>
        <p:nvSpPr>
          <p:cNvPr id="369" name="Rectángulo"/>
          <p:cNvSpPr/>
          <p:nvPr/>
        </p:nvSpPr>
        <p:spPr>
          <a:xfrm>
            <a:off x="7370242" y="5729795"/>
            <a:ext cx="523083" cy="264302"/>
          </a:xfrm>
          <a:prstGeom prst="rect">
            <a:avLst/>
          </a:prstGeom>
          <a:ln w="25400">
            <a:solidFill>
              <a:srgbClr val="1DE724"/>
            </a:solidFill>
            <a:custDash>
              <a:ds d="200000" sp="200000"/>
            </a:custDash>
            <a:miter lim="400000"/>
          </a:ln>
        </p:spPr>
        <p:txBody>
          <a:bodyPr lIns="15240" tIns="15240" rIns="15240" bIns="15240" anchor="ctr"/>
          <a:lstStyle/>
          <a:p>
            <a:pPr algn="ctr" defTabSz="587022">
              <a:spcBef>
                <a:spcPts val="0"/>
              </a:spcBef>
              <a:defRPr sz="1800">
                <a:solidFill>
                  <a:srgbClr val="FFFFFF"/>
                </a:solidFill>
              </a:defRPr>
            </a:pPr>
          </a:p>
        </p:txBody>
      </p:sp>
      <p:sp>
        <p:nvSpPr>
          <p:cNvPr id="370" name="Línea"/>
          <p:cNvSpPr/>
          <p:nvPr/>
        </p:nvSpPr>
        <p:spPr>
          <a:xfrm>
            <a:off x="7891347" y="5998046"/>
            <a:ext cx="546134" cy="328979"/>
          </a:xfrm>
          <a:prstGeom prst="line">
            <a:avLst/>
          </a:prstGeom>
          <a:ln>
            <a:solidFill>
              <a:srgbClr val="1DE724"/>
            </a:solidFill>
            <a:miter lim="400000"/>
            <a:tailEnd type="triangle"/>
          </a:ln>
        </p:spPr>
        <p:txBody>
          <a:bodyPr lIns="15240" tIns="15240" rIns="15240" bIns="15240" anchor="ctr"/>
          <a:lstStyle/>
          <a:p>
            <a:pPr/>
          </a:p>
        </p:txBody>
      </p:sp>
      <p:sp>
        <p:nvSpPr>
          <p:cNvPr id="371" name="Línea"/>
          <p:cNvSpPr/>
          <p:nvPr/>
        </p:nvSpPr>
        <p:spPr>
          <a:xfrm flipV="1">
            <a:off x="7366738" y="5304799"/>
            <a:ext cx="1" cy="3388885"/>
          </a:xfrm>
          <a:prstGeom prst="line">
            <a:avLst/>
          </a:prstGeom>
          <a:ln>
            <a:solidFill>
              <a:srgbClr val="000000"/>
            </a:solidFill>
            <a:custDash>
              <a:ds d="200000" sp="200000"/>
            </a:custDash>
            <a:miter lim="400000"/>
          </a:ln>
        </p:spPr>
        <p:txBody>
          <a:bodyPr lIns="15240" tIns="15240" rIns="15240" bIns="15240" anchor="ctr"/>
          <a:lstStyle/>
          <a:p>
            <a:pPr/>
          </a:p>
        </p:txBody>
      </p:sp>
      <p:sp>
        <p:nvSpPr>
          <p:cNvPr id="372" name="Línea"/>
          <p:cNvSpPr/>
          <p:nvPr/>
        </p:nvSpPr>
        <p:spPr>
          <a:xfrm flipV="1">
            <a:off x="7897096" y="5304799"/>
            <a:ext cx="1" cy="3388885"/>
          </a:xfrm>
          <a:prstGeom prst="line">
            <a:avLst/>
          </a:prstGeom>
          <a:ln>
            <a:solidFill>
              <a:srgbClr val="000000"/>
            </a:solidFill>
            <a:custDash>
              <a:ds d="200000" sp="200000"/>
            </a:custDash>
            <a:miter lim="400000"/>
          </a:ln>
        </p:spPr>
        <p:txBody>
          <a:bodyPr lIns="15240" tIns="15240" rIns="15240" bIns="15240"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Número de diapositiva"/>
          <p:cNvSpPr txBox="1"/>
          <p:nvPr>
            <p:ph type="sldNum" sz="quarter" idx="2"/>
          </p:nvPr>
        </p:nvSpPr>
        <p:spPr>
          <a:xfrm>
            <a:off x="12682572" y="9364864"/>
            <a:ext cx="174232"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Readout electronics of GN-Vision"/>
          <p:cNvSpPr txBox="1"/>
          <p:nvPr>
            <p:ph type="ctrTitle"/>
          </p:nvPr>
        </p:nvSpPr>
        <p:spPr>
          <a:xfrm>
            <a:off x="265390" y="2728"/>
            <a:ext cx="9456927" cy="694926"/>
          </a:xfrm>
          <a:prstGeom prst="rect">
            <a:avLst/>
          </a:prstGeom>
        </p:spPr>
        <p:txBody>
          <a:bodyPr/>
          <a:lstStyle/>
          <a:p>
            <a:pPr/>
            <a:r>
              <a:t> Readout electronics of GN-Vision</a:t>
            </a:r>
          </a:p>
        </p:txBody>
      </p:sp>
      <p:sp>
        <p:nvSpPr>
          <p:cNvPr id="376" name="Challenges with Individual Read-Outs…"/>
          <p:cNvSpPr txBox="1"/>
          <p:nvPr/>
        </p:nvSpPr>
        <p:spPr>
          <a:xfrm>
            <a:off x="427610" y="984270"/>
            <a:ext cx="8311331" cy="2076984"/>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12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pPr>
            <a:r>
              <a:t>Challenges with Individual Read-Outs</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Light yield CLYC is 20,000 photons per MeV  much smaller than LaCl</a:t>
            </a:r>
            <a14:m>
              <m:oMath>
                <m:sSub>
                  <m:e/>
                  <m:sub>
                    <m:r>
                      <a:rPr xmlns:a="http://schemas.openxmlformats.org/drawingml/2006/main" sz="2150" i="1">
                        <a:solidFill>
                          <a:srgbClr val="000000"/>
                        </a:solidFill>
                        <a:latin typeface="Cambria Math" panose="02040503050406030204" pitchFamily="18" charset="0"/>
                      </a:rPr>
                      <m:t>3</m:t>
                    </m:r>
                  </m:sub>
                </m:sSub>
              </m:oMath>
            </a14:m>
            <a:r>
              <a:t> of  50,000 photons per MeV</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Signal width of CLYC (</a:t>
            </a:r>
            <a14:m>
              <m:oMath>
                <m:r>
                  <a:rPr xmlns:a="http://schemas.openxmlformats.org/drawingml/2006/main" sz="2150" i="1">
                    <a:solidFill>
                      <a:srgbClr val="000000"/>
                    </a:solidFill>
                    <a:latin typeface="Cambria Math" panose="02040503050406030204" pitchFamily="18" charset="0"/>
                  </a:rPr>
                  <m:t>∼</m:t>
                </m:r>
              </m:oMath>
            </a14:m>
            <a:r>
              <a:t>4-5 µs) is greater and more diffuse than that of LaCl</a:t>
            </a:r>
            <a14:m>
              <m:oMath>
                <m:sSub>
                  <m:e/>
                  <m:sub>
                    <m:r>
                      <a:rPr xmlns:a="http://schemas.openxmlformats.org/drawingml/2006/main" sz="2150" i="1">
                        <a:solidFill>
                          <a:srgbClr val="000000"/>
                        </a:solidFill>
                        <a:latin typeface="Cambria Math" panose="02040503050406030204" pitchFamily="18" charset="0"/>
                      </a:rPr>
                      <m:t>3</m:t>
                    </m:r>
                  </m:sub>
                </m:sSub>
              </m:oMath>
            </a14:m>
            <a:r>
              <a:t> (300 ns)</a:t>
            </a:r>
          </a:p>
        </p:txBody>
      </p:sp>
      <p:sp>
        <p:nvSpPr>
          <p:cNvPr id="377" name="Texto"/>
          <p:cNvSpPr txBox="1"/>
          <p:nvPr/>
        </p:nvSpPr>
        <p:spPr>
          <a:xfrm>
            <a:off x="-3430829" y="5047233"/>
            <a:ext cx="787502" cy="421133"/>
          </a:xfrm>
          <a:prstGeom prst="rect">
            <a:avLst/>
          </a:prstGeom>
          <a:ln w="3175">
            <a:miter lim="400000"/>
          </a:ln>
        </p:spPr>
        <p:txBody>
          <a:bodyPr wrap="none" lIns="15240" tIns="15240" rIns="15240" bIns="15240" anchor="ctr">
            <a:spAutoFit/>
          </a:bodyPr>
          <a:lstStyle/>
          <a:p>
            <a:pPr/>
          </a:p>
        </p:txBody>
      </p:sp>
      <p:sp>
        <p:nvSpPr>
          <p:cNvPr id="378" name="Light yield per ns and per MeV in CLYC is  80 times smaller leading to SNR challenges when using CLYC with pixelated SiPMs"/>
          <p:cNvSpPr txBox="1"/>
          <p:nvPr/>
        </p:nvSpPr>
        <p:spPr>
          <a:xfrm>
            <a:off x="9185106" y="1109211"/>
            <a:ext cx="2898055" cy="1854125"/>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lvl="1" indent="0">
              <a:spcBef>
                <a:spcPts val="1200"/>
              </a:spcBef>
              <a:buClr>
                <a:schemeClr val="accent1">
                  <a:satOff val="-9155"/>
                  <a:lumOff val="-32673"/>
                </a:schemeClr>
              </a:buClr>
              <a:defRPr sz="1800">
                <a:solidFill>
                  <a:srgbClr val="000000"/>
                </a:solidFill>
                <a:latin typeface="Produkt Medium"/>
                <a:ea typeface="Produkt Medium"/>
                <a:cs typeface="Produkt Medium"/>
                <a:sym typeface="Produkt Medium"/>
              </a:defRPr>
            </a:pPr>
            <a:r>
              <a:t>Light yield per ns and per MeV in CLYC is </a:t>
            </a:r>
            <a14:m>
              <m:oMath>
                <m:r>
                  <a:rPr xmlns:a="http://schemas.openxmlformats.org/drawingml/2006/main" sz="2150" i="1">
                    <a:solidFill>
                      <a:srgbClr val="000000"/>
                    </a:solidFill>
                    <a:latin typeface="Cambria Math" panose="02040503050406030204" pitchFamily="18" charset="0"/>
                  </a:rPr>
                  <m:t>∼</m:t>
                </m:r>
              </m:oMath>
            </a14:m>
            <a:r>
              <a:t>80 times smaller leading to SNR challenges when using CLYC with pixelated SiPMs</a:t>
            </a:r>
          </a:p>
        </p:txBody>
      </p:sp>
      <p:sp>
        <p:nvSpPr>
          <p:cNvPr id="379" name="Cancelar"/>
          <p:cNvSpPr/>
          <p:nvPr/>
        </p:nvSpPr>
        <p:spPr>
          <a:xfrm>
            <a:off x="6784418" y="906673"/>
            <a:ext cx="563870" cy="563881"/>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rgbClr val="DF0400"/>
          </a:solidFill>
          <a:ln w="3175">
            <a:miter lim="400000"/>
          </a:ln>
        </p:spPr>
        <p:txBody>
          <a:bodyPr lIns="15240" tIns="15240" rIns="15240" bIns="15240" anchor="ctr"/>
          <a:lstStyle/>
          <a:p>
            <a:pPr algn="ctr" defTabSz="587022">
              <a:spcBef>
                <a:spcPts val="0"/>
              </a:spcBef>
              <a:defRPr sz="1800">
                <a:solidFill>
                  <a:srgbClr val="FFFFFF"/>
                </a:solidFill>
              </a:defRPr>
            </a:pPr>
          </a:p>
        </p:txBody>
      </p:sp>
      <p:pic>
        <p:nvPicPr>
          <p:cNvPr id="380" name="video pegado.png" descr="video pegado.png"/>
          <p:cNvPicPr>
            <a:picLocks noChangeAspect="1"/>
          </p:cNvPicPr>
          <p:nvPr/>
        </p:nvPicPr>
        <p:blipFill>
          <a:blip r:embed="rId2">
            <a:extLst/>
          </a:blip>
          <a:srcRect l="0" t="0" r="0" b="5099"/>
          <a:stretch>
            <a:fillRect/>
          </a:stretch>
        </p:blipFill>
        <p:spPr>
          <a:xfrm>
            <a:off x="293606" y="3811532"/>
            <a:ext cx="6050977" cy="3479104"/>
          </a:xfrm>
          <a:prstGeom prst="rect">
            <a:avLst/>
          </a:prstGeom>
          <a:ln w="12700">
            <a:solidFill>
              <a:srgbClr val="000000"/>
            </a:solidFill>
            <a:miter lim="400000"/>
          </a:ln>
        </p:spPr>
      </p:pic>
      <p:pic>
        <p:nvPicPr>
          <p:cNvPr id="381" name="video pegado.png" descr="video pegado.png"/>
          <p:cNvPicPr>
            <a:picLocks noChangeAspect="1"/>
          </p:cNvPicPr>
          <p:nvPr/>
        </p:nvPicPr>
        <p:blipFill>
          <a:blip r:embed="rId3">
            <a:extLst/>
          </a:blip>
          <a:srcRect l="0" t="11893" r="9017" b="11893"/>
          <a:stretch>
            <a:fillRect/>
          </a:stretch>
        </p:blipFill>
        <p:spPr>
          <a:xfrm>
            <a:off x="-55779" y="7495788"/>
            <a:ext cx="4358041" cy="1610577"/>
          </a:xfrm>
          <a:prstGeom prst="rect">
            <a:avLst/>
          </a:prstGeom>
          <a:ln w="3175">
            <a:miter lim="400000"/>
          </a:ln>
        </p:spPr>
      </p:pic>
      <p:pic>
        <p:nvPicPr>
          <p:cNvPr id="382" name="video pegado.png" descr="video pegado.png"/>
          <p:cNvPicPr>
            <a:picLocks noChangeAspect="1"/>
          </p:cNvPicPr>
          <p:nvPr/>
        </p:nvPicPr>
        <p:blipFill>
          <a:blip r:embed="rId4">
            <a:extLst/>
          </a:blip>
          <a:srcRect l="4585" t="0" r="2687" b="0"/>
          <a:stretch>
            <a:fillRect/>
          </a:stretch>
        </p:blipFill>
        <p:spPr>
          <a:xfrm>
            <a:off x="6683350" y="3800330"/>
            <a:ext cx="6249780" cy="5098167"/>
          </a:xfrm>
          <a:prstGeom prst="rect">
            <a:avLst/>
          </a:prstGeom>
          <a:ln w="12700">
            <a:solidFill>
              <a:srgbClr val="000000"/>
            </a:solidFill>
            <a:miter lim="400000"/>
          </a:ln>
        </p:spPr>
      </p:pic>
      <p:sp>
        <p:nvSpPr>
          <p:cNvPr id="383" name="Charge Modulation-Based Multiplexing (CMBM)"/>
          <p:cNvSpPr txBox="1"/>
          <p:nvPr/>
        </p:nvSpPr>
        <p:spPr>
          <a:xfrm>
            <a:off x="125384" y="3373270"/>
            <a:ext cx="6934201" cy="383287"/>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marL="254000" indent="-254000">
              <a:spcBef>
                <a:spcPts val="1200"/>
              </a:spcBef>
              <a:buClr>
                <a:schemeClr val="accent1">
                  <a:satOff val="-9155"/>
                  <a:lumOff val="-32673"/>
                </a:schemeClr>
              </a:buClr>
              <a:buSzPct val="100000"/>
              <a:buChar char="‣"/>
              <a:defRPr sz="2200">
                <a:solidFill>
                  <a:srgbClr val="000000"/>
                </a:solidFill>
                <a:latin typeface="Produkt Medium"/>
                <a:ea typeface="Produkt Medium"/>
                <a:cs typeface="Produkt Medium"/>
                <a:sym typeface="Produkt Medium"/>
              </a:defRPr>
            </a:lvl1pPr>
          </a:lstStyle>
          <a:p>
            <a:pPr/>
            <a:r>
              <a:t>Charge Modulation-Based Multiplexing (CMBM)</a:t>
            </a:r>
          </a:p>
        </p:txBody>
      </p:sp>
      <p:sp>
        <p:nvSpPr>
          <p:cNvPr id="384" name="Aprobado"/>
          <p:cNvSpPr/>
          <p:nvPr/>
        </p:nvSpPr>
        <p:spPr>
          <a:xfrm>
            <a:off x="7099300" y="3182348"/>
            <a:ext cx="503238" cy="503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26DA23"/>
          </a:solidFill>
          <a:ln w="3175">
            <a:miter lim="400000"/>
          </a:ln>
        </p:spPr>
        <p:txBody>
          <a:bodyPr lIns="15240" tIns="15240" rIns="15240" bIns="15240" anchor="ctr"/>
          <a:lstStyle/>
          <a:p>
            <a:pPr algn="ctr" defTabSz="587022">
              <a:spcBef>
                <a:spcPts val="0"/>
              </a:spcBef>
              <a:defRPr sz="1800">
                <a:solidFill>
                  <a:srgbClr val="FFFFFF"/>
                </a:solidFill>
              </a:defRPr>
            </a:pPr>
          </a:p>
        </p:txBody>
      </p:sp>
      <p:sp>
        <p:nvSpPr>
          <p:cNvPr id="385" name="Texto"/>
          <p:cNvSpPr txBox="1"/>
          <p:nvPr/>
        </p:nvSpPr>
        <p:spPr>
          <a:xfrm>
            <a:off x="4326202" y="6950830"/>
            <a:ext cx="2118543" cy="943394"/>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lvl1pPr algn="ctr">
              <a:spcBef>
                <a:spcPts val="1200"/>
              </a:spcBef>
              <a:defRPr sz="1400">
                <a:solidFill>
                  <a:srgbClr val="000000"/>
                </a:solidFill>
                <a:latin typeface="+mn-lt"/>
                <a:ea typeface="+mn-ea"/>
                <a:cs typeface="+mn-cs"/>
                <a:sym typeface="Produkt Extralight"/>
              </a:defRPr>
            </a:lvl1pPr>
          </a:lstStyle>
          <a:p>
            <a:pPr/>
            <a14:m>
              <m:oMathPara>
                <m:oMathParaPr>
                  <m:jc m:val="center"/>
                </m:oMathParaPr>
                <m:oMath>
                  <m:sSub>
                    <m:e>
                      <m:r>
                        <a:rPr xmlns:a="http://schemas.openxmlformats.org/drawingml/2006/main" sz="1700" i="1">
                          <a:solidFill>
                            <a:srgbClr val="000000"/>
                          </a:solidFill>
                          <a:latin typeface="Cambria Math" panose="02040503050406030204" pitchFamily="18" charset="0"/>
                        </a:rPr>
                        <m:t>X</m:t>
                      </m:r>
                    </m:e>
                    <m:sub>
                      <m:r>
                        <a:rPr xmlns:a="http://schemas.openxmlformats.org/drawingml/2006/main" sz="1700" i="1">
                          <a:solidFill>
                            <a:srgbClr val="000000"/>
                          </a:solidFill>
                          <a:latin typeface="Cambria Math" panose="02040503050406030204" pitchFamily="18" charset="0"/>
                        </a:rPr>
                        <m:t>c</m:t>
                      </m:r>
                      <m:r>
                        <a:rPr xmlns:a="http://schemas.openxmlformats.org/drawingml/2006/main" sz="1700" i="1">
                          <a:solidFill>
                            <a:srgbClr val="000000"/>
                          </a:solidFill>
                          <a:latin typeface="Cambria Math" panose="02040503050406030204" pitchFamily="18" charset="0"/>
                        </a:rPr>
                        <m:t>o</m:t>
                      </m:r>
                      <m:r>
                        <a:rPr xmlns:a="http://schemas.openxmlformats.org/drawingml/2006/main" sz="1700" i="1">
                          <a:solidFill>
                            <a:srgbClr val="000000"/>
                          </a:solidFill>
                          <a:latin typeface="Cambria Math" panose="02040503050406030204" pitchFamily="18" charset="0"/>
                        </a:rPr>
                        <m:t>l</m:t>
                      </m:r>
                      <m:r>
                        <a:rPr xmlns:a="http://schemas.openxmlformats.org/drawingml/2006/main" sz="1700" i="1">
                          <a:solidFill>
                            <a:srgbClr val="000000"/>
                          </a:solidFill>
                          <a:latin typeface="Cambria Math" panose="02040503050406030204" pitchFamily="18" charset="0"/>
                        </a:rPr>
                        <m:t>u</m:t>
                      </m:r>
                      <m:r>
                        <a:rPr xmlns:a="http://schemas.openxmlformats.org/drawingml/2006/main" sz="1700" i="1">
                          <a:solidFill>
                            <a:srgbClr val="000000"/>
                          </a:solidFill>
                          <a:latin typeface="Cambria Math" panose="02040503050406030204" pitchFamily="18" charset="0"/>
                        </a:rPr>
                        <m:t>m</m:t>
                      </m:r>
                      <m:r>
                        <a:rPr xmlns:a="http://schemas.openxmlformats.org/drawingml/2006/main" sz="1700" i="1">
                          <a:solidFill>
                            <a:srgbClr val="000000"/>
                          </a:solidFill>
                          <a:latin typeface="Cambria Math" panose="02040503050406030204" pitchFamily="18" charset="0"/>
                        </a:rPr>
                        <m:t>n</m:t>
                      </m:r>
                    </m:sub>
                  </m:sSub>
                  <m:r>
                    <a:rPr xmlns:a="http://schemas.openxmlformats.org/drawingml/2006/main" sz="1700" i="1">
                      <a:solidFill>
                        <a:srgbClr val="000000"/>
                      </a:solidFill>
                      <a:latin typeface="Cambria Math" panose="02040503050406030204" pitchFamily="18" charset="0"/>
                    </a:rPr>
                    <m:t>=</m:t>
                  </m:r>
                  <m:f>
                    <m:fPr>
                      <m:ctrlPr>
                        <a:rPr xmlns:a="http://schemas.openxmlformats.org/drawingml/2006/main" sz="1700" i="1">
                          <a:solidFill>
                            <a:srgbClr val="000000"/>
                          </a:solidFill>
                          <a:latin typeface="Cambria Math" panose="02040503050406030204" pitchFamily="18" charset="0"/>
                        </a:rPr>
                      </m:ctrlPr>
                      <m:type m:val="bar"/>
                    </m:fPr>
                    <m:num>
                      <m:r>
                        <a:rPr xmlns:a="http://schemas.openxmlformats.org/drawingml/2006/main" sz="1700" i="1">
                          <a:solidFill>
                            <a:srgbClr val="000000"/>
                          </a:solidFill>
                          <a:latin typeface="Cambria Math" panose="02040503050406030204" pitchFamily="18" charset="0"/>
                        </a:rPr>
                        <m:t>(</m:t>
                      </m:r>
                      <m:sSub>
                        <m:e>
                          <m:r>
                            <a:rPr xmlns:a="http://schemas.openxmlformats.org/drawingml/2006/main" sz="1700" i="1">
                              <a:solidFill>
                                <a:srgbClr val="000000"/>
                              </a:solidFill>
                              <a:latin typeface="Cambria Math" panose="02040503050406030204" pitchFamily="18" charset="0"/>
                            </a:rPr>
                            <m:t>X</m:t>
                          </m:r>
                        </m:e>
                        <m:sub>
                          <m:r>
                            <a:rPr xmlns:a="http://schemas.openxmlformats.org/drawingml/2006/main" sz="1700" i="1">
                              <a:solidFill>
                                <a:srgbClr val="000000"/>
                              </a:solidFill>
                              <a:latin typeface="Cambria Math" panose="02040503050406030204" pitchFamily="18" charset="0"/>
                            </a:rPr>
                            <m:t>+</m:t>
                          </m:r>
                        </m:sub>
                      </m:sSub>
                      <m:r>
                        <a:rPr xmlns:a="http://schemas.openxmlformats.org/drawingml/2006/main" sz="1700" i="1">
                          <a:solidFill>
                            <a:srgbClr val="000000"/>
                          </a:solidFill>
                          <a:latin typeface="Cambria Math" panose="02040503050406030204" pitchFamily="18" charset="0"/>
                        </a:rPr>
                        <m:t>-</m:t>
                      </m:r>
                      <m:sSub>
                        <m:e>
                          <m:r>
                            <a:rPr xmlns:a="http://schemas.openxmlformats.org/drawingml/2006/main" sz="1700" i="1">
                              <a:solidFill>
                                <a:srgbClr val="000000"/>
                              </a:solidFill>
                              <a:latin typeface="Cambria Math" panose="02040503050406030204" pitchFamily="18" charset="0"/>
                            </a:rPr>
                            <m:t>X</m:t>
                          </m:r>
                        </m:e>
                        <m:sub>
                          <m:r>
                            <a:rPr xmlns:a="http://schemas.openxmlformats.org/drawingml/2006/main" sz="1700" i="1">
                              <a:solidFill>
                                <a:srgbClr val="000000"/>
                              </a:solidFill>
                              <a:latin typeface="Cambria Math" panose="02040503050406030204" pitchFamily="18" charset="0"/>
                            </a:rPr>
                            <m:t>-</m:t>
                          </m:r>
                        </m:sub>
                      </m:sSub>
                      <m:r>
                        <a:rPr xmlns:a="http://schemas.openxmlformats.org/drawingml/2006/main" sz="1700" i="1">
                          <a:solidFill>
                            <a:srgbClr val="000000"/>
                          </a:solidFill>
                          <a:latin typeface="Cambria Math" panose="02040503050406030204" pitchFamily="18" charset="0"/>
                        </a:rPr>
                        <m:t>)</m:t>
                      </m:r>
                    </m:num>
                    <m:den>
                      <m:r>
                        <a:rPr xmlns:a="http://schemas.openxmlformats.org/drawingml/2006/main" sz="1700" i="1">
                          <a:solidFill>
                            <a:srgbClr val="000000"/>
                          </a:solidFill>
                          <a:latin typeface="Cambria Math" panose="02040503050406030204" pitchFamily="18" charset="0"/>
                        </a:rPr>
                        <m:t>(</m:t>
                      </m:r>
                      <m:sSub>
                        <m:e>
                          <m:r>
                            <a:rPr xmlns:a="http://schemas.openxmlformats.org/drawingml/2006/main" sz="1700" i="1">
                              <a:solidFill>
                                <a:srgbClr val="000000"/>
                              </a:solidFill>
                              <a:latin typeface="Cambria Math" panose="02040503050406030204" pitchFamily="18" charset="0"/>
                            </a:rPr>
                            <m:t>X</m:t>
                          </m:r>
                        </m:e>
                        <m:sub>
                          <m:r>
                            <a:rPr xmlns:a="http://schemas.openxmlformats.org/drawingml/2006/main" sz="1700" i="1">
                              <a:solidFill>
                                <a:srgbClr val="000000"/>
                              </a:solidFill>
                              <a:latin typeface="Cambria Math" panose="02040503050406030204" pitchFamily="18" charset="0"/>
                            </a:rPr>
                            <m:t>+</m:t>
                          </m:r>
                        </m:sub>
                      </m:sSub>
                      <m:r>
                        <a:rPr xmlns:a="http://schemas.openxmlformats.org/drawingml/2006/main" sz="1700" i="1">
                          <a:solidFill>
                            <a:srgbClr val="000000"/>
                          </a:solidFill>
                          <a:latin typeface="Cambria Math" panose="02040503050406030204" pitchFamily="18" charset="0"/>
                        </a:rPr>
                        <m:t>+</m:t>
                      </m:r>
                      <m:sSub>
                        <m:e>
                          <m:r>
                            <a:rPr xmlns:a="http://schemas.openxmlformats.org/drawingml/2006/main" sz="1700" i="1">
                              <a:solidFill>
                                <a:srgbClr val="000000"/>
                              </a:solidFill>
                              <a:latin typeface="Cambria Math" panose="02040503050406030204" pitchFamily="18" charset="0"/>
                            </a:rPr>
                            <m:t>X</m:t>
                          </m:r>
                        </m:e>
                        <m:sub>
                          <m:r>
                            <a:rPr xmlns:a="http://schemas.openxmlformats.org/drawingml/2006/main" sz="1700" i="1">
                              <a:solidFill>
                                <a:srgbClr val="000000"/>
                              </a:solidFill>
                              <a:latin typeface="Cambria Math" panose="02040503050406030204" pitchFamily="18" charset="0"/>
                            </a:rPr>
                            <m:t>-</m:t>
                          </m:r>
                        </m:sub>
                      </m:sSub>
                      <m:r>
                        <a:rPr xmlns:a="http://schemas.openxmlformats.org/drawingml/2006/main" sz="1700" i="1">
                          <a:solidFill>
                            <a:srgbClr val="000000"/>
                          </a:solidFill>
                          <a:latin typeface="Cambria Math" panose="02040503050406030204" pitchFamily="18" charset="0"/>
                        </a:rPr>
                        <m:t>)</m:t>
                      </m:r>
                    </m:den>
                  </m:f>
                </m:oMath>
              </m:oMathPara>
            </a14:m>
          </a:p>
        </p:txBody>
      </p:sp>
      <p:sp>
        <p:nvSpPr>
          <p:cNvPr id="386" name="Texto"/>
          <p:cNvSpPr txBox="1"/>
          <p:nvPr/>
        </p:nvSpPr>
        <p:spPr>
          <a:xfrm>
            <a:off x="4326202" y="7642754"/>
            <a:ext cx="2118543" cy="562393"/>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lvl="1" indent="0">
              <a:spcBef>
                <a:spcPts val="1200"/>
              </a:spcBef>
              <a:buClr>
                <a:schemeClr val="accent1">
                  <a:satOff val="-9155"/>
                  <a:lumOff val="-32673"/>
                </a:schemeClr>
              </a:buClr>
              <a:defRPr sz="1400">
                <a:solidFill>
                  <a:srgbClr val="000000"/>
                </a:solidFill>
                <a:latin typeface="+mn-lt"/>
                <a:ea typeface="+mn-ea"/>
                <a:cs typeface="+mn-cs"/>
                <a:sym typeface="Produkt Extralight"/>
              </a:defRPr>
            </a:pPr>
            <a:r>
              <a:t> </a:t>
            </a:r>
            <a14:m>
              <m:oMath>
                <m:sSub>
                  <m:e>
                    <m:r>
                      <a:rPr xmlns:a="http://schemas.openxmlformats.org/drawingml/2006/main" sz="1700" i="1">
                        <a:solidFill>
                          <a:srgbClr val="000000"/>
                        </a:solidFill>
                        <a:latin typeface="Cambria Math" panose="02040503050406030204" pitchFamily="18" charset="0"/>
                      </a:rPr>
                      <m:t>Y</m:t>
                    </m:r>
                  </m:e>
                  <m:sub>
                    <m:r>
                      <a:rPr xmlns:a="http://schemas.openxmlformats.org/drawingml/2006/main" sz="1700" i="1">
                        <a:solidFill>
                          <a:srgbClr val="000000"/>
                        </a:solidFill>
                        <a:latin typeface="Cambria Math" panose="02040503050406030204" pitchFamily="18" charset="0"/>
                      </a:rPr>
                      <m:t>r</m:t>
                    </m:r>
                    <m:r>
                      <a:rPr xmlns:a="http://schemas.openxmlformats.org/drawingml/2006/main" sz="1700" i="1">
                        <a:solidFill>
                          <a:srgbClr val="000000"/>
                        </a:solidFill>
                        <a:latin typeface="Cambria Math" panose="02040503050406030204" pitchFamily="18" charset="0"/>
                      </a:rPr>
                      <m:t>o</m:t>
                    </m:r>
                    <m:r>
                      <a:rPr xmlns:a="http://schemas.openxmlformats.org/drawingml/2006/main" sz="1700" i="1">
                        <a:solidFill>
                          <a:srgbClr val="000000"/>
                        </a:solidFill>
                        <a:latin typeface="Cambria Math" panose="02040503050406030204" pitchFamily="18" charset="0"/>
                      </a:rPr>
                      <m:t>w</m:t>
                    </m:r>
                  </m:sub>
                </m:sSub>
                <m:r>
                  <a:rPr xmlns:a="http://schemas.openxmlformats.org/drawingml/2006/main" sz="1700" i="1">
                    <a:solidFill>
                      <a:srgbClr val="000000"/>
                    </a:solidFill>
                    <a:latin typeface="Cambria Math" panose="02040503050406030204" pitchFamily="18" charset="0"/>
                  </a:rPr>
                  <m:t>=</m:t>
                </m:r>
                <m:f>
                  <m:fPr>
                    <m:ctrlPr>
                      <a:rPr xmlns:a="http://schemas.openxmlformats.org/drawingml/2006/main" sz="1700" i="1">
                        <a:solidFill>
                          <a:srgbClr val="000000"/>
                        </a:solidFill>
                        <a:latin typeface="Cambria Math" panose="02040503050406030204" pitchFamily="18" charset="0"/>
                      </a:rPr>
                    </m:ctrlPr>
                    <m:type m:val="bar"/>
                  </m:fPr>
                  <m:num>
                    <m:r>
                      <a:rPr xmlns:a="http://schemas.openxmlformats.org/drawingml/2006/main" sz="1700" i="1">
                        <a:solidFill>
                          <a:srgbClr val="000000"/>
                        </a:solidFill>
                        <a:latin typeface="Cambria Math" panose="02040503050406030204" pitchFamily="18" charset="0"/>
                      </a:rPr>
                      <m:t>(</m:t>
                    </m:r>
                    <m:sSub>
                      <m:e>
                        <m:r>
                          <a:rPr xmlns:a="http://schemas.openxmlformats.org/drawingml/2006/main" sz="1700" i="1">
                            <a:solidFill>
                              <a:srgbClr val="000000"/>
                            </a:solidFill>
                            <a:latin typeface="Cambria Math" panose="02040503050406030204" pitchFamily="18" charset="0"/>
                          </a:rPr>
                          <m:t>Y</m:t>
                        </m:r>
                      </m:e>
                      <m:sub>
                        <m:r>
                          <a:rPr xmlns:a="http://schemas.openxmlformats.org/drawingml/2006/main" sz="1700" i="1">
                            <a:solidFill>
                              <a:srgbClr val="000000"/>
                            </a:solidFill>
                            <a:latin typeface="Cambria Math" panose="02040503050406030204" pitchFamily="18" charset="0"/>
                          </a:rPr>
                          <m:t>+</m:t>
                        </m:r>
                      </m:sub>
                    </m:sSub>
                    <m:r>
                      <a:rPr xmlns:a="http://schemas.openxmlformats.org/drawingml/2006/main" sz="1700" i="1">
                        <a:solidFill>
                          <a:srgbClr val="000000"/>
                        </a:solidFill>
                        <a:latin typeface="Cambria Math" panose="02040503050406030204" pitchFamily="18" charset="0"/>
                      </a:rPr>
                      <m:t>-</m:t>
                    </m:r>
                    <m:sSub>
                      <m:e>
                        <m:r>
                          <a:rPr xmlns:a="http://schemas.openxmlformats.org/drawingml/2006/main" sz="1700" i="1">
                            <a:solidFill>
                              <a:srgbClr val="000000"/>
                            </a:solidFill>
                            <a:latin typeface="Cambria Math" panose="02040503050406030204" pitchFamily="18" charset="0"/>
                          </a:rPr>
                          <m:t>Y</m:t>
                        </m:r>
                      </m:e>
                      <m:sub>
                        <m:r>
                          <a:rPr xmlns:a="http://schemas.openxmlformats.org/drawingml/2006/main" sz="1700" i="1">
                            <a:solidFill>
                              <a:srgbClr val="000000"/>
                            </a:solidFill>
                            <a:latin typeface="Cambria Math" panose="02040503050406030204" pitchFamily="18" charset="0"/>
                          </a:rPr>
                          <m:t>-</m:t>
                        </m:r>
                      </m:sub>
                    </m:sSub>
                    <m:r>
                      <a:rPr xmlns:a="http://schemas.openxmlformats.org/drawingml/2006/main" sz="1700" i="1">
                        <a:solidFill>
                          <a:srgbClr val="000000"/>
                        </a:solidFill>
                        <a:latin typeface="Cambria Math" panose="02040503050406030204" pitchFamily="18" charset="0"/>
                      </a:rPr>
                      <m:t>)</m:t>
                    </m:r>
                  </m:num>
                  <m:den>
                    <m:r>
                      <a:rPr xmlns:a="http://schemas.openxmlformats.org/drawingml/2006/main" sz="1700" i="1">
                        <a:solidFill>
                          <a:srgbClr val="000000"/>
                        </a:solidFill>
                        <a:latin typeface="Cambria Math" panose="02040503050406030204" pitchFamily="18" charset="0"/>
                      </a:rPr>
                      <m:t>(</m:t>
                    </m:r>
                    <m:sSub>
                      <m:e>
                        <m:r>
                          <a:rPr xmlns:a="http://schemas.openxmlformats.org/drawingml/2006/main" sz="1700" i="1">
                            <a:solidFill>
                              <a:srgbClr val="000000"/>
                            </a:solidFill>
                            <a:latin typeface="Cambria Math" panose="02040503050406030204" pitchFamily="18" charset="0"/>
                          </a:rPr>
                          <m:t>Y</m:t>
                        </m:r>
                      </m:e>
                      <m:sub>
                        <m:r>
                          <a:rPr xmlns:a="http://schemas.openxmlformats.org/drawingml/2006/main" sz="1700" i="1">
                            <a:solidFill>
                              <a:srgbClr val="000000"/>
                            </a:solidFill>
                            <a:latin typeface="Cambria Math" panose="02040503050406030204" pitchFamily="18" charset="0"/>
                          </a:rPr>
                          <m:t>+</m:t>
                        </m:r>
                      </m:sub>
                    </m:sSub>
                    <m:r>
                      <a:rPr xmlns:a="http://schemas.openxmlformats.org/drawingml/2006/main" sz="1700" i="1">
                        <a:solidFill>
                          <a:srgbClr val="000000"/>
                        </a:solidFill>
                        <a:latin typeface="Cambria Math" panose="02040503050406030204" pitchFamily="18" charset="0"/>
                      </a:rPr>
                      <m:t>+</m:t>
                    </m:r>
                    <m:sSub>
                      <m:e>
                        <m:r>
                          <a:rPr xmlns:a="http://schemas.openxmlformats.org/drawingml/2006/main" sz="1700" i="1">
                            <a:solidFill>
                              <a:srgbClr val="000000"/>
                            </a:solidFill>
                            <a:latin typeface="Cambria Math" panose="02040503050406030204" pitchFamily="18" charset="0"/>
                          </a:rPr>
                          <m:t>Y</m:t>
                        </m:r>
                      </m:e>
                      <m:sub>
                        <m:r>
                          <a:rPr xmlns:a="http://schemas.openxmlformats.org/drawingml/2006/main" sz="1700" i="1">
                            <a:solidFill>
                              <a:srgbClr val="000000"/>
                            </a:solidFill>
                            <a:latin typeface="Cambria Math" panose="02040503050406030204" pitchFamily="18" charset="0"/>
                          </a:rPr>
                          <m:t>-</m:t>
                        </m:r>
                      </m:sub>
                    </m:sSub>
                    <m:r>
                      <a:rPr xmlns:a="http://schemas.openxmlformats.org/drawingml/2006/main" sz="1700" i="1">
                        <a:solidFill>
                          <a:srgbClr val="000000"/>
                        </a:solidFill>
                        <a:latin typeface="Cambria Math" panose="02040503050406030204" pitchFamily="18" charset="0"/>
                      </a:rPr>
                      <m:t>)</m:t>
                    </m:r>
                  </m:den>
                </m:f>
              </m:oMath>
            </a14:m>
          </a:p>
        </p:txBody>
      </p:sp>
      <p:sp>
        <p:nvSpPr>
          <p:cNvPr id="387" name="i-TED"/>
          <p:cNvSpPr txBox="1"/>
          <p:nvPr/>
        </p:nvSpPr>
        <p:spPr>
          <a:xfrm>
            <a:off x="5930122" y="996970"/>
            <a:ext cx="786106" cy="383287"/>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wrap="none" lIns="15240" tIns="15240" rIns="15240" bIns="15240" anchor="ctr">
            <a:spAutoFit/>
          </a:bodyPr>
          <a:lstStyle>
            <a:lvl1pPr algn="ctr" defTabSz="1733930">
              <a:spcBef>
                <a:spcPts val="0"/>
              </a:spcBef>
              <a:defRPr sz="2200">
                <a:solidFill>
                  <a:srgbClr val="000000"/>
                </a:solidFill>
                <a:latin typeface="Produkt Medium"/>
                <a:ea typeface="Produkt Medium"/>
                <a:cs typeface="Produkt Medium"/>
                <a:sym typeface="Produkt Medium"/>
              </a:defRPr>
            </a:lvl1pPr>
          </a:lstStyle>
          <a:p>
            <a:pPr/>
            <a:r>
              <a:t>i-TED</a:t>
            </a:r>
          </a:p>
        </p:txBody>
      </p:sp>
      <p:pic>
        <p:nvPicPr>
          <p:cNvPr id="388" name="video pegado.png" descr="video pegado.png"/>
          <p:cNvPicPr>
            <a:picLocks noChangeAspect="1"/>
          </p:cNvPicPr>
          <p:nvPr/>
        </p:nvPicPr>
        <p:blipFill>
          <a:blip r:embed="rId5">
            <a:extLst/>
          </a:blip>
          <a:stretch>
            <a:fillRect/>
          </a:stretch>
        </p:blipFill>
        <p:spPr>
          <a:xfrm>
            <a:off x="4947015" y="8261229"/>
            <a:ext cx="1085276" cy="966628"/>
          </a:xfrm>
          <a:prstGeom prst="rect">
            <a:avLst/>
          </a:prstGeom>
          <a:ln w="3175">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video pegado.png" descr="video pegado.png"/>
          <p:cNvPicPr>
            <a:picLocks noChangeAspect="1"/>
          </p:cNvPicPr>
          <p:nvPr/>
        </p:nvPicPr>
        <p:blipFill>
          <a:blip r:embed="rId2">
            <a:extLst/>
          </a:blip>
          <a:stretch>
            <a:fillRect/>
          </a:stretch>
        </p:blipFill>
        <p:spPr>
          <a:xfrm>
            <a:off x="7963362" y="5238505"/>
            <a:ext cx="2065808" cy="1777287"/>
          </a:xfrm>
          <a:prstGeom prst="rect">
            <a:avLst/>
          </a:prstGeom>
          <a:ln w="3175">
            <a:miter lim="400000"/>
          </a:ln>
        </p:spPr>
      </p:pic>
      <p:pic>
        <p:nvPicPr>
          <p:cNvPr id="391" name="video pegado.png" descr="video pegado.png"/>
          <p:cNvPicPr>
            <a:picLocks noChangeAspect="1"/>
          </p:cNvPicPr>
          <p:nvPr/>
        </p:nvPicPr>
        <p:blipFill>
          <a:blip r:embed="rId3">
            <a:extLst/>
          </a:blip>
          <a:stretch>
            <a:fillRect/>
          </a:stretch>
        </p:blipFill>
        <p:spPr>
          <a:xfrm>
            <a:off x="8875121" y="864816"/>
            <a:ext cx="1651865" cy="1471275"/>
          </a:xfrm>
          <a:prstGeom prst="rect">
            <a:avLst/>
          </a:prstGeom>
          <a:ln w="3175">
            <a:miter lim="400000"/>
          </a:ln>
        </p:spPr>
      </p:pic>
      <p:pic>
        <p:nvPicPr>
          <p:cNvPr id="392" name="Image_Created.pdf" descr="Image_Created.pdf"/>
          <p:cNvPicPr>
            <a:picLocks noChangeAspect="1"/>
          </p:cNvPicPr>
          <p:nvPr/>
        </p:nvPicPr>
        <p:blipFill>
          <a:blip r:embed="rId4">
            <a:extLst/>
          </a:blip>
          <a:stretch>
            <a:fillRect/>
          </a:stretch>
        </p:blipFill>
        <p:spPr>
          <a:xfrm>
            <a:off x="8061391" y="7180127"/>
            <a:ext cx="2065807" cy="1978366"/>
          </a:xfrm>
          <a:prstGeom prst="rect">
            <a:avLst/>
          </a:prstGeom>
          <a:ln w="3175">
            <a:miter lim="400000"/>
          </a:ln>
        </p:spPr>
      </p:pic>
      <p:sp>
        <p:nvSpPr>
          <p:cNvPr id="393" name="Número de diapositiva"/>
          <p:cNvSpPr txBox="1"/>
          <p:nvPr>
            <p:ph type="sldNum" sz="quarter" idx="2"/>
          </p:nvPr>
        </p:nvSpPr>
        <p:spPr>
          <a:xfrm>
            <a:off x="12679765" y="9364864"/>
            <a:ext cx="177039" cy="3204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4" name="GN-Vision: status and goals of this work"/>
          <p:cNvSpPr txBox="1"/>
          <p:nvPr>
            <p:ph type="ctrTitle"/>
          </p:nvPr>
        </p:nvSpPr>
        <p:spPr>
          <a:xfrm>
            <a:off x="265390" y="2728"/>
            <a:ext cx="10214959" cy="694926"/>
          </a:xfrm>
          <a:prstGeom prst="rect">
            <a:avLst/>
          </a:prstGeom>
        </p:spPr>
        <p:txBody>
          <a:bodyPr/>
          <a:lstStyle/>
          <a:p>
            <a:pPr/>
            <a:r>
              <a:t>GN-Vision: status and goals of this work</a:t>
            </a:r>
          </a:p>
        </p:txBody>
      </p:sp>
      <p:pic>
        <p:nvPicPr>
          <p:cNvPr id="395" name="video pegado.png" descr="video pegado.png"/>
          <p:cNvPicPr>
            <a:picLocks noChangeAspect="1"/>
          </p:cNvPicPr>
          <p:nvPr/>
        </p:nvPicPr>
        <p:blipFill>
          <a:blip r:embed="rId5">
            <a:extLst/>
          </a:blip>
          <a:srcRect l="0" t="6789" r="0" b="0"/>
          <a:stretch>
            <a:fillRect/>
          </a:stretch>
        </p:blipFill>
        <p:spPr>
          <a:xfrm>
            <a:off x="6039207" y="864816"/>
            <a:ext cx="1808601" cy="1240218"/>
          </a:xfrm>
          <a:prstGeom prst="rect">
            <a:avLst/>
          </a:prstGeom>
          <a:ln w="3175">
            <a:miter lim="400000"/>
          </a:ln>
        </p:spPr>
      </p:pic>
      <p:pic>
        <p:nvPicPr>
          <p:cNvPr id="396" name="video pegado.png" descr="video pegado.png"/>
          <p:cNvPicPr>
            <a:picLocks noChangeAspect="1"/>
          </p:cNvPicPr>
          <p:nvPr/>
        </p:nvPicPr>
        <p:blipFill>
          <a:blip r:embed="rId6">
            <a:extLst/>
          </a:blip>
          <a:srcRect l="9018" t="12467" r="12120" b="5498"/>
          <a:stretch>
            <a:fillRect/>
          </a:stretch>
        </p:blipFill>
        <p:spPr>
          <a:xfrm>
            <a:off x="8286816" y="3396579"/>
            <a:ext cx="1085290" cy="1076854"/>
          </a:xfrm>
          <a:prstGeom prst="rect">
            <a:avLst/>
          </a:prstGeom>
          <a:ln w="3175">
            <a:miter lim="400000"/>
          </a:ln>
        </p:spPr>
      </p:pic>
      <p:sp>
        <p:nvSpPr>
          <p:cNvPr id="397" name="V"/>
          <p:cNvSpPr/>
          <p:nvPr/>
        </p:nvSpPr>
        <p:spPr>
          <a:xfrm>
            <a:off x="-78714" y="768532"/>
            <a:ext cx="13162228" cy="2120901"/>
          </a:xfrm>
          <a:prstGeom prst="rect">
            <a:avLst/>
          </a:prstGeom>
          <a:solidFill>
            <a:schemeClr val="accent4">
              <a:alpha val="10000"/>
            </a:schemeClr>
          </a:solidFill>
          <a:ln w="3175">
            <a:miter lim="400000"/>
          </a:ln>
          <a:extLst>
            <a:ext uri="{C572A759-6A51-4108-AA02-DFA0A04FC94B}">
              <ma14:wrappingTextBoxFlag xmlns:ma14="http://schemas.microsoft.com/office/mac/drawingml/2011/main" val="1"/>
            </a:ext>
          </a:extLst>
        </p:spPr>
        <p:txBody>
          <a:bodyPr lIns="15240" tIns="15240" rIns="15240" bIns="15240" anchor="ctr"/>
          <a:lstStyle>
            <a:lvl1pPr algn="ctr" defTabSz="587022">
              <a:spcBef>
                <a:spcPts val="0"/>
              </a:spcBef>
              <a:defRPr sz="1800"/>
            </a:lvl1pPr>
          </a:lstStyle>
          <a:p>
            <a:pPr/>
            <a:r>
              <a:t>V</a:t>
            </a:r>
          </a:p>
        </p:txBody>
      </p:sp>
      <p:sp>
        <p:nvSpPr>
          <p:cNvPr id="398" name="Rectángulo"/>
          <p:cNvSpPr/>
          <p:nvPr/>
        </p:nvSpPr>
        <p:spPr>
          <a:xfrm>
            <a:off x="-8864" y="2874490"/>
            <a:ext cx="13022528" cy="2120901"/>
          </a:xfrm>
          <a:prstGeom prst="rect">
            <a:avLst/>
          </a:prstGeom>
          <a:solidFill>
            <a:schemeClr val="accent6">
              <a:hueOff val="-107063"/>
              <a:satOff val="-8917"/>
              <a:lumOff val="-18413"/>
              <a:alpha val="10000"/>
            </a:schemeClr>
          </a:solidFill>
          <a:ln w="3175">
            <a:miter lim="400000"/>
          </a:ln>
        </p:spPr>
        <p:txBody>
          <a:bodyPr lIns="15240" tIns="15240" rIns="15240" bIns="15240" anchor="ctr"/>
          <a:lstStyle/>
          <a:p>
            <a:pPr algn="ctr" defTabSz="587022">
              <a:spcBef>
                <a:spcPts val="0"/>
              </a:spcBef>
              <a:defRPr sz="1800">
                <a:solidFill>
                  <a:srgbClr val="FFFFFF"/>
                </a:solidFill>
              </a:defRPr>
            </a:pPr>
          </a:p>
        </p:txBody>
      </p:sp>
      <p:sp>
        <p:nvSpPr>
          <p:cNvPr id="399" name="Monolithic crystal + SiPM array…"/>
          <p:cNvSpPr txBox="1"/>
          <p:nvPr/>
        </p:nvSpPr>
        <p:spPr>
          <a:xfrm>
            <a:off x="5649705" y="2036743"/>
            <a:ext cx="2587563" cy="781254"/>
          </a:xfrm>
          <a:prstGeom prst="rect">
            <a:avLst/>
          </a:prstGeom>
          <a:solidFill>
            <a:srgbClr val="00DFFF"/>
          </a:solidFill>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algn="ctr" defTabSz="1733930">
              <a:lnSpc>
                <a:spcPct val="90000"/>
              </a:lnSpc>
              <a:spcBef>
                <a:spcPts val="0"/>
              </a:spcBef>
              <a:defRPr sz="1200">
                <a:solidFill>
                  <a:srgbClr val="000000"/>
                </a:solidFill>
                <a:latin typeface="+mn-lt"/>
                <a:ea typeface="+mn-ea"/>
                <a:cs typeface="+mn-cs"/>
                <a:sym typeface="Produkt Extralight"/>
              </a:defRPr>
            </a:pPr>
            <a:r>
              <a:t>Monolithic crystal + SiPM array</a:t>
            </a:r>
          </a:p>
          <a:p>
            <a:pPr algn="ctr" defTabSz="1733930">
              <a:lnSpc>
                <a:spcPct val="90000"/>
              </a:lnSpc>
              <a:spcBef>
                <a:spcPts val="0"/>
              </a:spcBef>
              <a:defRPr sz="1200">
                <a:solidFill>
                  <a:srgbClr val="000000"/>
                </a:solidFill>
                <a:latin typeface="+mn-lt"/>
                <a:ea typeface="+mn-ea"/>
                <a:cs typeface="+mn-cs"/>
                <a:sym typeface="Produkt Extralight"/>
              </a:defRPr>
            </a:pPr>
            <a:r>
              <a:t>=</a:t>
            </a:r>
          </a:p>
          <a:p>
            <a:pPr algn="ctr" defTabSz="1733930">
              <a:lnSpc>
                <a:spcPct val="90000"/>
              </a:lnSpc>
              <a:spcBef>
                <a:spcPts val="0"/>
              </a:spcBef>
              <a:defRPr sz="1200">
                <a:solidFill>
                  <a:srgbClr val="000000"/>
                </a:solidFill>
                <a:latin typeface="+mn-lt"/>
                <a:ea typeface="+mn-ea"/>
                <a:cs typeface="+mn-cs"/>
                <a:sym typeface="Produkt Extralight"/>
              </a:defRPr>
            </a:pPr>
            <a:r>
              <a:t>Spatial Resolution depending</a:t>
            </a:r>
          </a:p>
          <a:p>
            <a:pPr algn="ctr" defTabSz="1733930">
              <a:lnSpc>
                <a:spcPct val="90000"/>
              </a:lnSpc>
              <a:spcBef>
                <a:spcPts val="0"/>
              </a:spcBef>
              <a:defRPr sz="1200">
                <a:solidFill>
                  <a:srgbClr val="000000"/>
                </a:solidFill>
                <a:latin typeface="+mn-lt"/>
                <a:ea typeface="+mn-ea"/>
                <a:cs typeface="+mn-cs"/>
                <a:sym typeface="Produkt Extralight"/>
              </a:defRPr>
            </a:pPr>
            <a:r>
              <a:t>on pixels activated </a:t>
            </a:r>
          </a:p>
        </p:txBody>
      </p:sp>
      <p:sp>
        <p:nvSpPr>
          <p:cNvPr id="400" name="Rectángulo"/>
          <p:cNvSpPr/>
          <p:nvPr/>
        </p:nvSpPr>
        <p:spPr>
          <a:xfrm>
            <a:off x="-167614" y="5003218"/>
            <a:ext cx="13162228" cy="2120901"/>
          </a:xfrm>
          <a:prstGeom prst="rect">
            <a:avLst/>
          </a:prstGeom>
          <a:solidFill>
            <a:schemeClr val="accent4">
              <a:alpha val="10000"/>
            </a:schemeClr>
          </a:solidFill>
          <a:ln w="3175">
            <a:miter lim="400000"/>
          </a:ln>
        </p:spPr>
        <p:txBody>
          <a:bodyPr lIns="15240" tIns="15240" rIns="15240" bIns="15240" anchor="ctr"/>
          <a:lstStyle/>
          <a:p>
            <a:pPr algn="ctr" defTabSz="587022">
              <a:spcBef>
                <a:spcPts val="0"/>
              </a:spcBef>
              <a:defRPr sz="1800"/>
            </a:pPr>
          </a:p>
        </p:txBody>
      </p:sp>
      <p:sp>
        <p:nvSpPr>
          <p:cNvPr id="401" name="Rectángulo"/>
          <p:cNvSpPr/>
          <p:nvPr/>
        </p:nvSpPr>
        <p:spPr>
          <a:xfrm>
            <a:off x="-154914" y="7121732"/>
            <a:ext cx="13162228" cy="2173161"/>
          </a:xfrm>
          <a:prstGeom prst="rect">
            <a:avLst/>
          </a:prstGeom>
          <a:solidFill>
            <a:schemeClr val="accent6">
              <a:hueOff val="-107063"/>
              <a:satOff val="-8917"/>
              <a:lumOff val="-18413"/>
              <a:alpha val="10000"/>
            </a:schemeClr>
          </a:solidFill>
          <a:ln w="3175">
            <a:miter lim="400000"/>
          </a:ln>
        </p:spPr>
        <p:txBody>
          <a:bodyPr lIns="15240" tIns="15240" rIns="15240" bIns="15240" anchor="ctr"/>
          <a:lstStyle/>
          <a:p>
            <a:pPr algn="ctr" defTabSz="587022">
              <a:spcBef>
                <a:spcPts val="0"/>
              </a:spcBef>
              <a:defRPr sz="1800">
                <a:solidFill>
                  <a:srgbClr val="FFFFFF"/>
                </a:solidFill>
              </a:defRPr>
            </a:pPr>
          </a:p>
        </p:txBody>
      </p:sp>
      <p:sp>
        <p:nvSpPr>
          <p:cNvPr id="402" name="Our objectives include:…"/>
          <p:cNvSpPr txBox="1"/>
          <p:nvPr/>
        </p:nvSpPr>
        <p:spPr>
          <a:xfrm>
            <a:off x="171111" y="927138"/>
            <a:ext cx="5224950" cy="7924724"/>
          </a:xfrm>
          <a:prstGeom prst="rect">
            <a:avLst/>
          </a:prstGeom>
          <a:ln w="3175">
            <a:miter lim="400000"/>
          </a:ln>
          <a:extLst>
            <a:ext uri="{C572A759-6A51-4108-AA02-DFA0A04FC94B}">
              <ma14:wrappingTextBoxFlag xmlns:ma14="http://schemas.microsoft.com/office/mac/drawingml/2011/main" val="1"/>
            </a:ext>
          </a:extLst>
        </p:spPr>
        <p:txBody>
          <a:bodyPr lIns="15240" tIns="15240" rIns="15240" bIns="15240" anchor="ctr">
            <a:spAutoFit/>
          </a:bodyPr>
          <a:lstStyle/>
          <a:p>
            <a:pPr marL="254000" indent="-254000">
              <a:spcBef>
                <a:spcPts val="1200"/>
              </a:spcBef>
              <a:buClr>
                <a:schemeClr val="accent1">
                  <a:satOff val="-9155"/>
                  <a:lumOff val="-32673"/>
                </a:schemeClr>
              </a:buClr>
              <a:buSzPct val="100000"/>
              <a:buChar char="‣"/>
              <a:defRPr sz="1800">
                <a:solidFill>
                  <a:srgbClr val="000000"/>
                </a:solidFill>
                <a:latin typeface="Produkt Medium"/>
                <a:ea typeface="Produkt Medium"/>
                <a:cs typeface="Produkt Medium"/>
                <a:sym typeface="Produkt Medium"/>
              </a:defRPr>
            </a:pPr>
            <a:r>
              <a:t>Our objectives include:</a:t>
            </a: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Spatial Resolution Characterization</a:t>
            </a:r>
          </a:p>
          <a:p>
            <a:pPr lvl="2" marL="1168400" indent="-254000">
              <a:spcBef>
                <a:spcPts val="1200"/>
              </a:spcBef>
              <a:buClr>
                <a:schemeClr val="accent1">
                  <a:satOff val="-9155"/>
                  <a:lumOff val="-32673"/>
                </a:schemeClr>
              </a:buClr>
              <a:buSzPct val="100000"/>
              <a:buChar char="‣"/>
              <a:defRPr sz="1800">
                <a:solidFill>
                  <a:srgbClr val="000000"/>
                </a:solidFill>
                <a:latin typeface="+mn-lt"/>
                <a:ea typeface="+mn-ea"/>
                <a:cs typeface="+mn-cs"/>
                <a:sym typeface="Produkt Extralight"/>
              </a:defRPr>
            </a:pPr>
            <a:r>
              <a:t>Spatial resolution of CLYC monolithic crystal using AiT's readout for  </a:t>
            </a:r>
            <a14:m>
              <m:oMath>
                <m:r>
                  <a:rPr xmlns:a="http://schemas.openxmlformats.org/drawingml/2006/main" sz="2150" i="1">
                    <a:solidFill>
                      <a:srgbClr val="000000"/>
                    </a:solidFill>
                    <a:latin typeface="Cambria Math" panose="02040503050406030204" pitchFamily="18" charset="0"/>
                  </a:rPr>
                  <m:t>γ</m:t>
                </m:r>
              </m:oMath>
            </a14:m>
            <a:r>
              <a:t>-radiation.</a:t>
            </a:r>
          </a:p>
          <a:p>
            <a:pPr>
              <a:spcBef>
                <a:spcPts val="1200"/>
              </a:spcBef>
              <a:defRPr sz="1800">
                <a:solidFill>
                  <a:srgbClr val="000000"/>
                </a:solidFill>
                <a:latin typeface="Produkt Light"/>
                <a:ea typeface="Produkt Light"/>
                <a:cs typeface="Produkt Light"/>
                <a:sym typeface="Produkt Light"/>
              </a:defRPr>
            </a:pPr>
          </a:p>
          <a:p>
            <a:pPr lvl="1" marL="711200" indent="-254000">
              <a:spcBef>
                <a:spcPts val="1200"/>
              </a:spcBef>
              <a:buClr>
                <a:schemeClr val="accent1">
                  <a:satOff val="-9155"/>
                  <a:lumOff val="-32673"/>
                </a:schemeClr>
              </a:buClr>
              <a:buSzPct val="100000"/>
              <a:buChar char="‣"/>
              <a:defRPr sz="1800">
                <a:solidFill>
                  <a:srgbClr val="000000"/>
                </a:solidFill>
                <a:latin typeface="Produkt Light"/>
                <a:ea typeface="Produkt Light"/>
                <a:cs typeface="Produkt Light"/>
                <a:sym typeface="Produkt Light"/>
              </a:defRPr>
            </a:pPr>
            <a:r>
              <a:t>Linearity Study</a:t>
            </a:r>
          </a:p>
          <a:p>
            <a:pPr lvl="2" marL="1168400" indent="-254000">
              <a:spcBef>
                <a:spcPts val="1200"/>
              </a:spcBef>
              <a:buClr>
                <a:schemeClr val="accent1">
                  <a:satOff val="-9155"/>
                  <a:lumOff val="-32673"/>
                </a:schemeClr>
              </a:buClr>
              <a:buSzPct val="100000"/>
              <a:buChar char="‣"/>
              <a:defRPr sz="1800">
                <a:solidFill>
                  <a:srgbClr val="000000"/>
                </a:solidFill>
                <a:latin typeface="+mn-lt"/>
                <a:ea typeface="+mn-ea"/>
                <a:cs typeface="+mn-cs"/>
                <a:sym typeface="Produkt Extralight"/>
              </a:defRPr>
            </a:pPr>
            <a:r>
              <a:t>Linearity of the CLYC crystal of interaction points</a:t>
            </a:r>
          </a:p>
          <a:p>
            <a:pPr>
              <a:spcBef>
                <a:spcPts val="1200"/>
              </a:spcBef>
              <a:defRPr sz="1800">
                <a:solidFill>
                  <a:srgbClr val="000000"/>
                </a:solidFill>
                <a:latin typeface="+mn-lt"/>
                <a:ea typeface="+mn-ea"/>
                <a:cs typeface="+mn-cs"/>
                <a:sym typeface="Produkt Extralight"/>
              </a:defRPr>
            </a:pPr>
          </a:p>
          <a:p>
            <a:pPr>
              <a:spcBef>
                <a:spcPts val="1200"/>
              </a:spcBef>
              <a:defRPr sz="1800">
                <a:solidFill>
                  <a:srgbClr val="000000"/>
                </a:solidFill>
                <a:latin typeface="+mn-lt"/>
                <a:ea typeface="+mn-ea"/>
                <a:cs typeface="+mn-cs"/>
                <a:sym typeface="Produkt Extralight"/>
              </a:defRPr>
            </a:pP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Neutron Response and Discrimination</a:t>
            </a:r>
          </a:p>
          <a:p>
            <a:pPr lvl="2" marL="1143000" indent="-228600">
              <a:spcBef>
                <a:spcPts val="1200"/>
              </a:spcBef>
              <a:buSzPct val="100000"/>
              <a:buChar char="‣"/>
              <a:defRPr sz="1800">
                <a:solidFill>
                  <a:srgbClr val="000000"/>
                </a:solidFill>
                <a:latin typeface="+mn-lt"/>
                <a:ea typeface="+mn-ea"/>
                <a:cs typeface="+mn-cs"/>
                <a:sym typeface="Produkt Extralight"/>
              </a:defRPr>
            </a:pPr>
            <a:r>
              <a:t>Initial tests of GN-Vision's response to neutron irradiation</a:t>
            </a:r>
          </a:p>
          <a:p>
            <a:pPr>
              <a:spcBef>
                <a:spcPts val="1200"/>
              </a:spcBef>
              <a:defRPr sz="1800">
                <a:solidFill>
                  <a:srgbClr val="000000"/>
                </a:solidFill>
                <a:latin typeface="+mn-lt"/>
                <a:ea typeface="+mn-ea"/>
                <a:cs typeface="+mn-cs"/>
                <a:sym typeface="Produkt Extralight"/>
              </a:defRPr>
            </a:pPr>
          </a:p>
          <a:p>
            <a:pPr>
              <a:spcBef>
                <a:spcPts val="1200"/>
              </a:spcBef>
              <a:defRPr sz="1800">
                <a:solidFill>
                  <a:srgbClr val="000000"/>
                </a:solidFill>
                <a:latin typeface="+mn-lt"/>
                <a:ea typeface="+mn-ea"/>
                <a:cs typeface="+mn-cs"/>
                <a:sym typeface="Produkt Extralight"/>
              </a:defRPr>
            </a:pPr>
          </a:p>
          <a:p>
            <a:pPr lvl="1" marL="685800" indent="-228600">
              <a:spcBef>
                <a:spcPts val="1200"/>
              </a:spcBef>
              <a:buSzPct val="100000"/>
              <a:buChar char="‣"/>
              <a:defRPr sz="1800">
                <a:solidFill>
                  <a:srgbClr val="000000"/>
                </a:solidFill>
                <a:latin typeface="Produkt Light"/>
                <a:ea typeface="Produkt Light"/>
                <a:cs typeface="Produkt Light"/>
                <a:sym typeface="Produkt Light"/>
              </a:defRPr>
            </a:pPr>
            <a:r>
              <a:t>Experimental Proof-of-Concept</a:t>
            </a:r>
          </a:p>
          <a:p>
            <a:pPr lvl="2" marL="1143000" indent="-228600">
              <a:spcBef>
                <a:spcPts val="1200"/>
              </a:spcBef>
              <a:buSzPct val="100000"/>
              <a:buChar char="‣"/>
              <a:defRPr sz="1800">
                <a:solidFill>
                  <a:srgbClr val="000000"/>
                </a:solidFill>
                <a:latin typeface="+mn-lt"/>
                <a:ea typeface="+mn-ea"/>
                <a:cs typeface="+mn-cs"/>
                <a:sym typeface="Produkt Extralight"/>
              </a:defRPr>
            </a:pPr>
            <a:r>
              <a:t>Experimental proof-of-concept for neutron imaging capability at ILL, France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8_MinimalistLight">
  <a:themeElements>
    <a:clrScheme name="38_MinimalistLight">
      <a:dk1>
        <a:srgbClr val="53585F"/>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8_MinimalistLight">
      <a:majorFont>
        <a:latin typeface="Produkt Extralight"/>
        <a:ea typeface="Produkt Extralight"/>
        <a:cs typeface="Produkt Extralight"/>
      </a:majorFont>
      <a:minorFont>
        <a:latin typeface="Produkt Extralight"/>
        <a:ea typeface="Produkt Extralight"/>
        <a:cs typeface="Produkt Extralight"/>
      </a:minorFont>
    </a:fontScheme>
    <a:fmtScheme name="38_Minimalis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3175" cap="flat">
          <a:noFill/>
          <a:miter lim="400000"/>
        </a:ln>
        <a:effectLst/>
        <a:sp3d/>
      </a:spPr>
      <a:bodyPr rot="0" spcFirstLastPara="1" vertOverflow="overflow" horzOverflow="overflow" vert="horz" wrap="square" lIns="15240" tIns="15240" rIns="15240" bIns="15240" numCol="1" spcCol="38100" rtlCol="0" anchor="ctr" upright="0">
        <a:spAutoFit/>
      </a:bodyPr>
      <a:lstStyle>
        <a:defPPr marL="0" marR="0" indent="0" algn="ctr" defTabSz="58702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15240" tIns="15240" rIns="15240" bIns="15240" numCol="1" spcCol="38100" rtlCol="0" anchor="ctr" upright="0">
        <a:spAutoFit/>
      </a:bodyPr>
      <a:lstStyle>
        <a:defPPr marL="0" marR="0" indent="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8_MinimalistLight">
  <a:themeElements>
    <a:clrScheme name="38_Minimalist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8_MinimalistLight">
      <a:majorFont>
        <a:latin typeface="Produkt Extralight"/>
        <a:ea typeface="Produkt Extralight"/>
        <a:cs typeface="Produkt Extralight"/>
      </a:majorFont>
      <a:minorFont>
        <a:latin typeface="Produkt Extralight"/>
        <a:ea typeface="Produkt Extralight"/>
        <a:cs typeface="Produkt Extralight"/>
      </a:minorFont>
    </a:fontScheme>
    <a:fmtScheme name="38_Minimalis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3175" cap="flat">
          <a:noFill/>
          <a:miter lim="400000"/>
        </a:ln>
        <a:effectLst/>
        <a:sp3d/>
      </a:spPr>
      <a:bodyPr rot="0" spcFirstLastPara="1" vertOverflow="overflow" horzOverflow="overflow" vert="horz" wrap="square" lIns="15240" tIns="15240" rIns="15240" bIns="15240" numCol="1" spcCol="38100" rtlCol="0" anchor="ctr" upright="0">
        <a:spAutoFit/>
      </a:bodyPr>
      <a:lstStyle>
        <a:defPPr marL="0" marR="0" indent="0" algn="ctr" defTabSz="58702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15240" tIns="15240" rIns="15240" bIns="15240" numCol="1" spcCol="38100" rtlCol="0" anchor="ctr" upright="0">
        <a:spAutoFit/>
      </a:bodyPr>
      <a:lstStyle>
        <a:defPPr marL="0" marR="0" indent="0" algn="l" defTabSz="252871" rtl="0" fontAlgn="auto" latinLnBrk="0" hangingPunct="0">
          <a:lnSpc>
            <a:spcPct val="100000"/>
          </a:lnSpc>
          <a:spcBef>
            <a:spcPts val="3300"/>
          </a:spcBef>
          <a:spcAft>
            <a:spcPts val="0"/>
          </a:spcAft>
          <a:buClrTx/>
          <a:buSzTx/>
          <a:buFontTx/>
          <a:buNone/>
          <a:tabLst/>
          <a:defRPr b="0" baseline="0" cap="none" i="0" spc="0" strike="noStrike" sz="24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